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21"/>
  </p:notesMasterIdLst>
  <p:sldIdLst>
    <p:sldId id="256" r:id="rId2"/>
    <p:sldId id="258" r:id="rId3"/>
    <p:sldId id="259" r:id="rId4"/>
    <p:sldId id="279" r:id="rId5"/>
    <p:sldId id="273" r:id="rId6"/>
    <p:sldId id="260" r:id="rId7"/>
    <p:sldId id="270" r:id="rId8"/>
    <p:sldId id="266" r:id="rId9"/>
    <p:sldId id="262" r:id="rId10"/>
    <p:sldId id="282" r:id="rId11"/>
    <p:sldId id="272" r:id="rId12"/>
    <p:sldId id="263" r:id="rId13"/>
    <p:sldId id="276" r:id="rId14"/>
    <p:sldId id="274" r:id="rId15"/>
    <p:sldId id="281" r:id="rId16"/>
    <p:sldId id="275" r:id="rId17"/>
    <p:sldId id="283" r:id="rId18"/>
    <p:sldId id="280"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084" autoAdjust="0"/>
  </p:normalViewPr>
  <p:slideViewPr>
    <p:cSldViewPr snapToGrid="0">
      <p:cViewPr varScale="1">
        <p:scale>
          <a:sx n="25" d="100"/>
          <a:sy n="25" d="100"/>
        </p:scale>
        <p:origin x="44" y="728"/>
      </p:cViewPr>
      <p:guideLst/>
    </p:cSldViewPr>
  </p:slideViewPr>
  <p:outlineViewPr>
    <p:cViewPr>
      <p:scale>
        <a:sx n="33" d="100"/>
        <a:sy n="33" d="100"/>
      </p:scale>
      <p:origin x="0" y="-51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BFC2D-2071-44F2-93DC-A88C52B05A89}" type="datetimeFigureOut">
              <a:rPr lang="en-US" smtClean="0"/>
              <a:t>6/26/2016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65AF9-7693-4BFC-9DB9-346656E1246D}" type="slidenum">
              <a:rPr lang="en-US" smtClean="0"/>
              <a:t>‹#›</a:t>
            </a:fld>
            <a:endParaRPr lang="en-US"/>
          </a:p>
        </p:txBody>
      </p:sp>
    </p:spTree>
    <p:extLst>
      <p:ext uri="{BB962C8B-B14F-4D97-AF65-F5344CB8AC3E}">
        <p14:creationId xmlns:p14="http://schemas.microsoft.com/office/powerpoint/2010/main" val="343870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a:t>
            </a:r>
            <a:r>
              <a:rPr lang="en-US" sz="1200" kern="1200" baseline="0" dirty="0">
                <a:solidFill>
                  <a:schemeClr val="tx1"/>
                </a:solidFill>
                <a:effectLst/>
                <a:latin typeface="+mn-lt"/>
                <a:ea typeface="+mn-ea"/>
                <a:cs typeface="+mn-cs"/>
              </a:rPr>
              <a:t> show </a:t>
            </a:r>
            <a:r>
              <a:rPr lang="en-US" sz="1200" kern="1200" dirty="0">
                <a:solidFill>
                  <a:schemeClr val="tx1"/>
                </a:solidFill>
                <a:effectLst/>
                <a:latin typeface="+mn-lt"/>
                <a:ea typeface="+mn-ea"/>
                <a:cs typeface="+mn-cs"/>
              </a:rPr>
              <a:t>will provide 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introduction for you on light and lasers.  Ask the class where have you seen lasers used? (Maybe laser eye surgery, a concert and</a:t>
            </a:r>
            <a:r>
              <a:rPr lang="en-US" sz="1200" kern="1200" baseline="0" dirty="0">
                <a:solidFill>
                  <a:schemeClr val="tx1"/>
                </a:solidFill>
                <a:effectLst/>
                <a:latin typeface="+mn-lt"/>
                <a:ea typeface="+mn-ea"/>
                <a:cs typeface="+mn-cs"/>
              </a:rPr>
              <a:t> so on</a:t>
            </a:r>
            <a:r>
              <a:rPr lang="en-US" sz="1200" kern="1200" dirty="0">
                <a:solidFill>
                  <a:schemeClr val="tx1"/>
                </a:solidFill>
                <a:effectLst/>
                <a:latin typeface="+mn-lt"/>
                <a:ea typeface="+mn-ea"/>
                <a:cs typeface="+mn-cs"/>
              </a:rPr>
              <a:t>).  At</a:t>
            </a:r>
            <a:r>
              <a:rPr lang="en-US" sz="1200" kern="1200" baseline="0" dirty="0">
                <a:solidFill>
                  <a:schemeClr val="tx1"/>
                </a:solidFill>
                <a:effectLst/>
                <a:latin typeface="+mn-lt"/>
                <a:ea typeface="+mn-ea"/>
                <a:cs typeface="+mn-cs"/>
              </a:rPr>
              <a:t> the end of this presentation, I will ask you this same question and we will compare what you knew to what you learn.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A65AF9-7693-4BFC-9DB9-346656E1246D}" type="slidenum">
              <a:rPr lang="en-US" smtClean="0"/>
              <a:t>1</a:t>
            </a:fld>
            <a:endParaRPr lang="en-US" dirty="0"/>
          </a:p>
        </p:txBody>
      </p:sp>
    </p:spTree>
    <p:extLst>
      <p:ext uri="{BB962C8B-B14F-4D97-AF65-F5344CB8AC3E}">
        <p14:creationId xmlns:p14="http://schemas.microsoft.com/office/powerpoint/2010/main" val="245970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Tell students we are now going to watch the video, “How a Laser Works?”  and show the video.</a:t>
            </a:r>
          </a:p>
        </p:txBody>
      </p:sp>
      <p:sp>
        <p:nvSpPr>
          <p:cNvPr id="4" name="Slide Number Placeholder 3"/>
          <p:cNvSpPr>
            <a:spLocks noGrp="1"/>
          </p:cNvSpPr>
          <p:nvPr>
            <p:ph type="sldNum" sz="quarter" idx="10"/>
          </p:nvPr>
        </p:nvSpPr>
        <p:spPr/>
        <p:txBody>
          <a:bodyPr/>
          <a:lstStyle/>
          <a:p>
            <a:fld id="{6DA65AF9-7693-4BFC-9DB9-346656E1246D}" type="slidenum">
              <a:rPr lang="en-US" smtClean="0"/>
              <a:t>10</a:t>
            </a:fld>
            <a:endParaRPr lang="en-US"/>
          </a:p>
        </p:txBody>
      </p:sp>
    </p:spTree>
    <p:extLst>
      <p:ext uri="{BB962C8B-B14F-4D97-AF65-F5344CB8AC3E}">
        <p14:creationId xmlns:p14="http://schemas.microsoft.com/office/powerpoint/2010/main" val="147024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questions with students and have them write their response</a:t>
            </a:r>
            <a:r>
              <a:rPr lang="en-US" baseline="0" dirty="0"/>
              <a:t> on their worksheet.  There is a key supplied for the teacher.</a:t>
            </a:r>
            <a:endParaRPr lang="en-US" dirty="0"/>
          </a:p>
        </p:txBody>
      </p:sp>
      <p:sp>
        <p:nvSpPr>
          <p:cNvPr id="4" name="Slide Number Placeholder 3"/>
          <p:cNvSpPr>
            <a:spLocks noGrp="1"/>
          </p:cNvSpPr>
          <p:nvPr>
            <p:ph type="sldNum" sz="quarter" idx="10"/>
          </p:nvPr>
        </p:nvSpPr>
        <p:spPr/>
        <p:txBody>
          <a:bodyPr/>
          <a:lstStyle/>
          <a:p>
            <a:fld id="{6DA65AF9-7693-4BFC-9DB9-346656E1246D}" type="slidenum">
              <a:rPr lang="en-US" smtClean="0"/>
              <a:t>11</a:t>
            </a:fld>
            <a:endParaRPr lang="en-US"/>
          </a:p>
        </p:txBody>
      </p:sp>
    </p:spTree>
    <p:extLst>
      <p:ext uri="{BB962C8B-B14F-4D97-AF65-F5344CB8AC3E}">
        <p14:creationId xmlns:p14="http://schemas.microsoft.com/office/powerpoint/2010/main" val="3932952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the information for students ask them what the notice about all of the wavelengths shown. (All</a:t>
            </a:r>
            <a:r>
              <a:rPr lang="en-US" baseline="0" dirty="0"/>
              <a:t> the wavelengths are the same and the light is coherent light)  Provide time for students to answer the questions on their worksheet.</a:t>
            </a:r>
            <a:endParaRPr lang="en-US" dirty="0"/>
          </a:p>
        </p:txBody>
      </p:sp>
      <p:sp>
        <p:nvSpPr>
          <p:cNvPr id="4" name="Slide Number Placeholder 3"/>
          <p:cNvSpPr>
            <a:spLocks noGrp="1"/>
          </p:cNvSpPr>
          <p:nvPr>
            <p:ph type="sldNum" sz="quarter" idx="10"/>
          </p:nvPr>
        </p:nvSpPr>
        <p:spPr/>
        <p:txBody>
          <a:bodyPr/>
          <a:lstStyle/>
          <a:p>
            <a:fld id="{6DA65AF9-7693-4BFC-9DB9-346656E1246D}" type="slidenum">
              <a:rPr lang="en-US" smtClean="0"/>
              <a:t>12</a:t>
            </a:fld>
            <a:endParaRPr lang="en-US"/>
          </a:p>
        </p:txBody>
      </p:sp>
    </p:spTree>
    <p:extLst>
      <p:ext uri="{BB962C8B-B14F-4D97-AF65-F5344CB8AC3E}">
        <p14:creationId xmlns:p14="http://schemas.microsoft.com/office/powerpoint/2010/main" val="172686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the key points on the slide and p</a:t>
            </a:r>
            <a:r>
              <a:rPr lang="en-US" dirty="0"/>
              <a:t>oint out the photon being release on the</a:t>
            </a:r>
            <a:r>
              <a:rPr lang="en-US" baseline="0" dirty="0"/>
              <a:t> animated gif.  Provide time for students to answer the questions on their worksheet.</a:t>
            </a:r>
            <a:endParaRPr lang="en-US" dirty="0"/>
          </a:p>
        </p:txBody>
      </p:sp>
      <p:sp>
        <p:nvSpPr>
          <p:cNvPr id="4" name="Slide Number Placeholder 3"/>
          <p:cNvSpPr>
            <a:spLocks noGrp="1"/>
          </p:cNvSpPr>
          <p:nvPr>
            <p:ph type="sldNum" sz="quarter" idx="10"/>
          </p:nvPr>
        </p:nvSpPr>
        <p:spPr/>
        <p:txBody>
          <a:bodyPr/>
          <a:lstStyle/>
          <a:p>
            <a:fld id="{6DA65AF9-7693-4BFC-9DB9-346656E1246D}" type="slidenum">
              <a:rPr lang="en-US" smtClean="0"/>
              <a:t>13</a:t>
            </a:fld>
            <a:endParaRPr lang="en-US"/>
          </a:p>
        </p:txBody>
      </p:sp>
    </p:spTree>
    <p:extLst>
      <p:ext uri="{BB962C8B-B14F-4D97-AF65-F5344CB8AC3E}">
        <p14:creationId xmlns:p14="http://schemas.microsoft.com/office/powerpoint/2010/main" val="1433819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questions </a:t>
            </a:r>
            <a:r>
              <a:rPr lang="en-US" dirty="0"/>
              <a:t>and allow students to write down what</a:t>
            </a:r>
            <a:r>
              <a:rPr lang="en-US" baseline="0" dirty="0"/>
              <a:t> they know about Industry applications for Laser.</a:t>
            </a:r>
            <a:endParaRPr lang="en-US" dirty="0"/>
          </a:p>
        </p:txBody>
      </p:sp>
      <p:sp>
        <p:nvSpPr>
          <p:cNvPr id="4" name="Slide Number Placeholder 3"/>
          <p:cNvSpPr>
            <a:spLocks noGrp="1"/>
          </p:cNvSpPr>
          <p:nvPr>
            <p:ph type="sldNum" sz="quarter" idx="10"/>
          </p:nvPr>
        </p:nvSpPr>
        <p:spPr/>
        <p:txBody>
          <a:bodyPr/>
          <a:lstStyle/>
          <a:p>
            <a:fld id="{6DA65AF9-7693-4BFC-9DB9-346656E1246D}" type="slidenum">
              <a:rPr lang="en-US" smtClean="0"/>
              <a:t>14</a:t>
            </a:fld>
            <a:endParaRPr lang="en-US"/>
          </a:p>
        </p:txBody>
      </p:sp>
    </p:spTree>
    <p:extLst>
      <p:ext uri="{BB962C8B-B14F-4D97-AF65-F5344CB8AC3E}">
        <p14:creationId xmlns:p14="http://schemas.microsoft.com/office/powerpoint/2010/main" val="1412290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a:t>
            </a:r>
            <a:r>
              <a:rPr lang="en-US" baseline="0" dirty="0"/>
              <a:t> students i</a:t>
            </a:r>
            <a:r>
              <a:rPr lang="en-US" dirty="0"/>
              <a:t>t</a:t>
            </a:r>
            <a:r>
              <a:rPr lang="en-US" baseline="0" dirty="0"/>
              <a:t> is time to watch the video How Lasers Work and Use in Industry.  Show the video by clicking on the picture.</a:t>
            </a:r>
            <a:endParaRPr lang="en-US" dirty="0"/>
          </a:p>
        </p:txBody>
      </p:sp>
      <p:sp>
        <p:nvSpPr>
          <p:cNvPr id="4" name="Slide Number Placeholder 3"/>
          <p:cNvSpPr>
            <a:spLocks noGrp="1"/>
          </p:cNvSpPr>
          <p:nvPr>
            <p:ph type="sldNum" sz="quarter" idx="10"/>
          </p:nvPr>
        </p:nvSpPr>
        <p:spPr/>
        <p:txBody>
          <a:bodyPr/>
          <a:lstStyle/>
          <a:p>
            <a:fld id="{6DA65AF9-7693-4BFC-9DB9-346656E1246D}" type="slidenum">
              <a:rPr lang="en-US" smtClean="0"/>
              <a:t>15</a:t>
            </a:fld>
            <a:endParaRPr lang="en-US"/>
          </a:p>
        </p:txBody>
      </p:sp>
    </p:spTree>
    <p:extLst>
      <p:ext uri="{BB962C8B-B14F-4D97-AF65-F5344CB8AC3E}">
        <p14:creationId xmlns:p14="http://schemas.microsoft.com/office/powerpoint/2010/main" val="3203028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the questions out loud and allow students time to answer questions on their worksheet.</a:t>
            </a:r>
            <a:endParaRPr lang="en-US" dirty="0"/>
          </a:p>
        </p:txBody>
      </p:sp>
      <p:sp>
        <p:nvSpPr>
          <p:cNvPr id="4" name="Slide Number Placeholder 3"/>
          <p:cNvSpPr>
            <a:spLocks noGrp="1"/>
          </p:cNvSpPr>
          <p:nvPr>
            <p:ph type="sldNum" sz="quarter" idx="10"/>
          </p:nvPr>
        </p:nvSpPr>
        <p:spPr/>
        <p:txBody>
          <a:bodyPr/>
          <a:lstStyle/>
          <a:p>
            <a:fld id="{6DA65AF9-7693-4BFC-9DB9-346656E1246D}" type="slidenum">
              <a:rPr lang="en-US" smtClean="0"/>
              <a:t>16</a:t>
            </a:fld>
            <a:endParaRPr lang="en-US"/>
          </a:p>
        </p:txBody>
      </p:sp>
    </p:spTree>
    <p:extLst>
      <p:ext uri="{BB962C8B-B14F-4D97-AF65-F5344CB8AC3E}">
        <p14:creationId xmlns:p14="http://schemas.microsoft.com/office/powerpoint/2010/main" val="854824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Review the Essential Guiding Questions with students and check for understanding.</a:t>
            </a:r>
            <a:endParaRPr lang="en-US" baseline="0" dirty="0"/>
          </a:p>
        </p:txBody>
      </p:sp>
      <p:sp>
        <p:nvSpPr>
          <p:cNvPr id="4" name="Slide Number Placeholder 3"/>
          <p:cNvSpPr>
            <a:spLocks noGrp="1"/>
          </p:cNvSpPr>
          <p:nvPr>
            <p:ph type="sldNum" sz="quarter" idx="10"/>
          </p:nvPr>
        </p:nvSpPr>
        <p:spPr/>
        <p:txBody>
          <a:bodyPr/>
          <a:lstStyle/>
          <a:p>
            <a:fld id="{6DA65AF9-7693-4BFC-9DB9-346656E1246D}" type="slidenum">
              <a:rPr lang="en-US" smtClean="0"/>
              <a:t>17</a:t>
            </a:fld>
            <a:endParaRPr lang="en-US"/>
          </a:p>
        </p:txBody>
      </p:sp>
    </p:spTree>
    <p:extLst>
      <p:ext uri="{BB962C8B-B14F-4D97-AF65-F5344CB8AC3E}">
        <p14:creationId xmlns:p14="http://schemas.microsoft.com/office/powerpoint/2010/main" val="66410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resources that were used to</a:t>
            </a:r>
            <a:r>
              <a:rPr lang="en-US" baseline="0" dirty="0"/>
              <a:t> research this power point.</a:t>
            </a:r>
            <a:endParaRPr lang="en-US" dirty="0"/>
          </a:p>
        </p:txBody>
      </p:sp>
      <p:sp>
        <p:nvSpPr>
          <p:cNvPr id="4" name="Slide Number Placeholder 3"/>
          <p:cNvSpPr>
            <a:spLocks noGrp="1"/>
          </p:cNvSpPr>
          <p:nvPr>
            <p:ph type="sldNum" sz="quarter" idx="10"/>
          </p:nvPr>
        </p:nvSpPr>
        <p:spPr/>
        <p:txBody>
          <a:bodyPr/>
          <a:lstStyle/>
          <a:p>
            <a:fld id="{6DA65AF9-7693-4BFC-9DB9-346656E1246D}" type="slidenum">
              <a:rPr lang="en-US" smtClean="0"/>
              <a:t>18</a:t>
            </a:fld>
            <a:endParaRPr lang="en-US"/>
          </a:p>
        </p:txBody>
      </p:sp>
    </p:spTree>
    <p:extLst>
      <p:ext uri="{BB962C8B-B14F-4D97-AF65-F5344CB8AC3E}">
        <p14:creationId xmlns:p14="http://schemas.microsoft.com/office/powerpoint/2010/main" val="437574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a little more “Of Light and Lasers Here is an outline of the activities in this module.</a:t>
            </a:r>
          </a:p>
        </p:txBody>
      </p:sp>
      <p:sp>
        <p:nvSpPr>
          <p:cNvPr id="4" name="Slide Number Placeholder 3"/>
          <p:cNvSpPr>
            <a:spLocks noGrp="1"/>
          </p:cNvSpPr>
          <p:nvPr>
            <p:ph type="sldNum" sz="quarter" idx="10"/>
          </p:nvPr>
        </p:nvSpPr>
        <p:spPr/>
        <p:txBody>
          <a:bodyPr/>
          <a:lstStyle/>
          <a:p>
            <a:fld id="{6DA65AF9-7693-4BFC-9DB9-346656E1246D}" type="slidenum">
              <a:rPr lang="en-US" smtClean="0"/>
              <a:t>19</a:t>
            </a:fld>
            <a:endParaRPr lang="en-US"/>
          </a:p>
        </p:txBody>
      </p:sp>
    </p:spTree>
    <p:extLst>
      <p:ext uri="{BB962C8B-B14F-4D97-AF65-F5344CB8AC3E}">
        <p14:creationId xmlns:p14="http://schemas.microsoft.com/office/powerpoint/2010/main" val="161453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Pass out student worksheets that go with this presentation.  And discuss with students the essential questions that they will be able to answer by the end of this slide show.</a:t>
            </a:r>
          </a:p>
          <a:p>
            <a:endParaRPr lang="en-US" dirty="0"/>
          </a:p>
        </p:txBody>
      </p:sp>
      <p:sp>
        <p:nvSpPr>
          <p:cNvPr id="4" name="Slide Number Placeholder 3"/>
          <p:cNvSpPr>
            <a:spLocks noGrp="1"/>
          </p:cNvSpPr>
          <p:nvPr>
            <p:ph type="sldNum" sz="quarter" idx="10"/>
          </p:nvPr>
        </p:nvSpPr>
        <p:spPr/>
        <p:txBody>
          <a:bodyPr/>
          <a:lstStyle/>
          <a:p>
            <a:fld id="{6DA65AF9-7693-4BFC-9DB9-346656E1246D}" type="slidenum">
              <a:rPr lang="en-US" smtClean="0"/>
              <a:t>2</a:t>
            </a:fld>
            <a:endParaRPr lang="en-US" dirty="0"/>
          </a:p>
        </p:txBody>
      </p:sp>
    </p:spTree>
    <p:extLst>
      <p:ext uri="{BB962C8B-B14F-4D97-AF65-F5344CB8AC3E}">
        <p14:creationId xmlns:p14="http://schemas.microsoft.com/office/powerpoint/2010/main" val="374112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Discuss the importance of writing what one might think they already know to compare with the outcomes of what they learn and provide a couple of minutes for student to answer these questions on the appropriate section on their handout.</a:t>
            </a:r>
          </a:p>
        </p:txBody>
      </p:sp>
      <p:sp>
        <p:nvSpPr>
          <p:cNvPr id="4" name="Slide Number Placeholder 3"/>
          <p:cNvSpPr>
            <a:spLocks noGrp="1"/>
          </p:cNvSpPr>
          <p:nvPr>
            <p:ph type="sldNum" sz="quarter" idx="10"/>
          </p:nvPr>
        </p:nvSpPr>
        <p:spPr/>
        <p:txBody>
          <a:bodyPr/>
          <a:lstStyle/>
          <a:p>
            <a:fld id="{6DA65AF9-7693-4BFC-9DB9-346656E1246D}" type="slidenum">
              <a:rPr lang="en-US" smtClean="0"/>
              <a:t>3</a:t>
            </a:fld>
            <a:endParaRPr lang="en-US" dirty="0"/>
          </a:p>
        </p:txBody>
      </p:sp>
    </p:spTree>
    <p:extLst>
      <p:ext uri="{BB962C8B-B14F-4D97-AF65-F5344CB8AC3E}">
        <p14:creationId xmlns:p14="http://schemas.microsoft.com/office/powerpoint/2010/main" val="249265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video</a:t>
            </a:r>
          </a:p>
        </p:txBody>
      </p:sp>
      <p:sp>
        <p:nvSpPr>
          <p:cNvPr id="4" name="Slide Number Placeholder 3"/>
          <p:cNvSpPr>
            <a:spLocks noGrp="1"/>
          </p:cNvSpPr>
          <p:nvPr>
            <p:ph type="sldNum" sz="quarter" idx="10"/>
          </p:nvPr>
        </p:nvSpPr>
        <p:spPr/>
        <p:txBody>
          <a:bodyPr/>
          <a:lstStyle/>
          <a:p>
            <a:fld id="{6DA65AF9-7693-4BFC-9DB9-346656E1246D}" type="slidenum">
              <a:rPr lang="en-US" smtClean="0"/>
              <a:t>4</a:t>
            </a:fld>
            <a:endParaRPr lang="en-US" dirty="0"/>
          </a:p>
        </p:txBody>
      </p:sp>
    </p:spTree>
    <p:extLst>
      <p:ext uri="{BB962C8B-B14F-4D97-AF65-F5344CB8AC3E}">
        <p14:creationId xmlns:p14="http://schemas.microsoft.com/office/powerpoint/2010/main" val="190875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watching the video have students answer the questions again.  Did their answers change?  Check for understand and field any questions.</a:t>
            </a:r>
          </a:p>
        </p:txBody>
      </p:sp>
      <p:sp>
        <p:nvSpPr>
          <p:cNvPr id="4" name="Slide Number Placeholder 3"/>
          <p:cNvSpPr>
            <a:spLocks noGrp="1"/>
          </p:cNvSpPr>
          <p:nvPr>
            <p:ph type="sldNum" sz="quarter" idx="10"/>
          </p:nvPr>
        </p:nvSpPr>
        <p:spPr/>
        <p:txBody>
          <a:bodyPr/>
          <a:lstStyle/>
          <a:p>
            <a:fld id="{6DA65AF9-7693-4BFC-9DB9-346656E1246D}" type="slidenum">
              <a:rPr lang="en-US" smtClean="0"/>
              <a:t>5</a:t>
            </a:fld>
            <a:endParaRPr lang="en-US" dirty="0"/>
          </a:p>
        </p:txBody>
      </p:sp>
    </p:spTree>
    <p:extLst>
      <p:ext uri="{BB962C8B-B14F-4D97-AF65-F5344CB8AC3E}">
        <p14:creationId xmlns:p14="http://schemas.microsoft.com/office/powerpoint/2010/main" val="358782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Discuss the key points on the slide.  Point out to students what a small sliver visible light is of the electromagnetic spectrum.</a:t>
            </a:r>
            <a:endParaRPr lang="en-US" dirty="0"/>
          </a:p>
        </p:txBody>
      </p:sp>
      <p:sp>
        <p:nvSpPr>
          <p:cNvPr id="4" name="Slide Number Placeholder 3"/>
          <p:cNvSpPr>
            <a:spLocks noGrp="1"/>
          </p:cNvSpPr>
          <p:nvPr>
            <p:ph type="sldNum" sz="quarter" idx="10"/>
          </p:nvPr>
        </p:nvSpPr>
        <p:spPr/>
        <p:txBody>
          <a:bodyPr/>
          <a:lstStyle/>
          <a:p>
            <a:fld id="{6DA65AF9-7693-4BFC-9DB9-346656E1246D}" type="slidenum">
              <a:rPr lang="en-US" smtClean="0"/>
              <a:t>6</a:t>
            </a:fld>
            <a:endParaRPr lang="en-US" dirty="0"/>
          </a:p>
        </p:txBody>
      </p:sp>
    </p:spTree>
    <p:extLst>
      <p:ext uri="{BB962C8B-B14F-4D97-AF65-F5344CB8AC3E}">
        <p14:creationId xmlns:p14="http://schemas.microsoft.com/office/powerpoint/2010/main" val="284474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properties of the visible light and electromagnetic waves.</a:t>
            </a:r>
            <a:endParaRPr lang="en-US" dirty="0"/>
          </a:p>
        </p:txBody>
      </p:sp>
      <p:sp>
        <p:nvSpPr>
          <p:cNvPr id="4" name="Slide Number Placeholder 3"/>
          <p:cNvSpPr>
            <a:spLocks noGrp="1"/>
          </p:cNvSpPr>
          <p:nvPr>
            <p:ph type="sldNum" sz="quarter" idx="10"/>
          </p:nvPr>
        </p:nvSpPr>
        <p:spPr/>
        <p:txBody>
          <a:bodyPr/>
          <a:lstStyle/>
          <a:p>
            <a:fld id="{6DA65AF9-7693-4BFC-9DB9-346656E1246D}" type="slidenum">
              <a:rPr lang="en-US" smtClean="0"/>
              <a:t>7</a:t>
            </a:fld>
            <a:endParaRPr lang="en-US" dirty="0"/>
          </a:p>
        </p:txBody>
      </p:sp>
    </p:spTree>
    <p:extLst>
      <p:ext uri="{BB962C8B-B14F-4D97-AF65-F5344CB8AC3E}">
        <p14:creationId xmlns:p14="http://schemas.microsoft.com/office/powerpoint/2010/main" val="281188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all of the different</a:t>
            </a:r>
            <a:r>
              <a:rPr lang="en-US" baseline="0" dirty="0"/>
              <a:t> wavelengths that make-up white light.  Each color has a different wavelength.  From the diagram comparing red light to blue light which color has the highest frequency?  (Blue) Comparing red light to blue light which color has the longest wavelength? (Red)  Allow students time to answer the questions on their worksheet.</a:t>
            </a:r>
            <a:endParaRPr lang="en-US" dirty="0"/>
          </a:p>
        </p:txBody>
      </p:sp>
      <p:sp>
        <p:nvSpPr>
          <p:cNvPr id="4" name="Slide Number Placeholder 3"/>
          <p:cNvSpPr>
            <a:spLocks noGrp="1"/>
          </p:cNvSpPr>
          <p:nvPr>
            <p:ph type="sldNum" sz="quarter" idx="10"/>
          </p:nvPr>
        </p:nvSpPr>
        <p:spPr/>
        <p:txBody>
          <a:bodyPr/>
          <a:lstStyle/>
          <a:p>
            <a:fld id="{6DA65AF9-7693-4BFC-9DB9-346656E1246D}" type="slidenum">
              <a:rPr lang="en-US" smtClean="0"/>
              <a:t>8</a:t>
            </a:fld>
            <a:endParaRPr lang="en-US" dirty="0"/>
          </a:p>
        </p:txBody>
      </p:sp>
    </p:spTree>
    <p:extLst>
      <p:ext uri="{BB962C8B-B14F-4D97-AF65-F5344CB8AC3E}">
        <p14:creationId xmlns:p14="http://schemas.microsoft.com/office/powerpoint/2010/main" val="3064951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the questions out loud and ask students to </a:t>
            </a:r>
            <a:r>
              <a:rPr lang="en-US" dirty="0"/>
              <a:t>write</a:t>
            </a:r>
            <a:r>
              <a:rPr lang="en-US" baseline="0" dirty="0"/>
              <a:t> the answers to the questions on their worksheets.</a:t>
            </a:r>
            <a:endParaRPr lang="en-US" dirty="0"/>
          </a:p>
        </p:txBody>
      </p:sp>
      <p:sp>
        <p:nvSpPr>
          <p:cNvPr id="4" name="Slide Number Placeholder 3"/>
          <p:cNvSpPr>
            <a:spLocks noGrp="1"/>
          </p:cNvSpPr>
          <p:nvPr>
            <p:ph type="sldNum" sz="quarter" idx="10"/>
          </p:nvPr>
        </p:nvSpPr>
        <p:spPr/>
        <p:txBody>
          <a:bodyPr/>
          <a:lstStyle/>
          <a:p>
            <a:fld id="{6DA65AF9-7693-4BFC-9DB9-346656E1246D}" type="slidenum">
              <a:rPr lang="en-US" smtClean="0"/>
              <a:t>9</a:t>
            </a:fld>
            <a:endParaRPr lang="en-US" dirty="0"/>
          </a:p>
        </p:txBody>
      </p:sp>
    </p:spTree>
    <p:extLst>
      <p:ext uri="{BB962C8B-B14F-4D97-AF65-F5344CB8AC3E}">
        <p14:creationId xmlns:p14="http://schemas.microsoft.com/office/powerpoint/2010/main" val="177453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3B62B7-4086-4446-8BBD-732AAF7BD413}" type="datetime1">
              <a:rPr lang="en-US" smtClean="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00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FB1FCF-B06F-4524-A7BE-3A75C0F79EE4}" type="datetime1">
              <a:rPr lang="en-US" smtClean="0"/>
              <a:t>6/26/2016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7138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1A0B7BB-17B0-449C-9321-D16B7C4C55C5}" type="datetime1">
              <a:rPr lang="en-US" smtClean="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8837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F87CF82-642C-4F16-B84A-6760FDB1C906}" type="datetime1">
              <a:rPr lang="en-US" smtClean="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03810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D84ED4-4437-44C8-B3F9-64C80C2746F5}" type="datetime1">
              <a:rPr lang="en-US" smtClean="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5267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D5EAB1-79CA-456F-9942-D81D25D2DD17}" type="datetime1">
              <a:rPr lang="en-US" smtClean="0"/>
              <a:t>6/26/2016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4844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3DFBF7-15AB-4BE3-ADCF-0A80A2F6A4E7}" type="datetime1">
              <a:rPr lang="en-US" smtClean="0"/>
              <a:t>6/26/2016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1381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A1502-983E-4772-95A9-0538BD97B170}" type="datetime1">
              <a:rPr lang="en-US" smtClean="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08180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ECF62-15B4-42D3-9469-36DE963067F2}" type="datetime1">
              <a:rPr lang="en-US" smtClean="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4311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4C03515-B526-432B-907B-A4C077A92950}" type="datetime1">
              <a:rPr lang="en-US" smtClean="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1286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0A745C-7259-41DF-8A0D-F9B7A2382CDE}" type="datetime1">
              <a:rPr lang="en-US" smtClean="0"/>
              <a:t>6/26/2016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1126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E7917-51BC-4F17-A5BC-06A400657FC5}" type="datetime1">
              <a:rPr lang="en-US" smtClean="0"/>
              <a:t>6/26/2016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5862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C19807-18EE-42E8-8C17-C3B6957FC012}" type="datetime1">
              <a:rPr lang="en-US" smtClean="0"/>
              <a:t>6/26/2016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3280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878A03E-105D-460C-88D3-2C8C5DD5B5B6}" type="datetime1">
              <a:rPr lang="en-US" smtClean="0"/>
              <a:t>6/26/2016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025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0A2064B-F2EE-48D9-9702-52456E0FDAE2}" type="datetime1">
              <a:rPr lang="en-US" smtClean="0"/>
              <a:t>6/26/2016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782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8D1089E-C54A-4524-8A3B-43DE8588F441}" type="datetime1">
              <a:rPr lang="en-US" smtClean="0"/>
              <a:t>6/26/2016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5355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47F00B-336C-4D56-B92B-520F0B64ACB0}" type="datetime1">
              <a:rPr lang="en-US" smtClean="0"/>
              <a:t>6/26/2016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599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C313987-536A-4245-864A-B241445D9A25}" type="datetime1">
              <a:rPr lang="en-US" smtClean="0"/>
              <a:t>6/26/2016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99378434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oUEbMjtWc-A"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cJgViCkzg8o" TargetMode="Externa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9.xml"/></Relationships>
</file>

<file path=ppt/slides/_rels/slide18.xml.rels><?xml version="1.0" encoding="UTF-8" standalone="yes"?>
<Relationships xmlns="http://schemas.openxmlformats.org/package/2006/relationships"><Relationship Id="rId8" Type="http://schemas.openxmlformats.org/officeDocument/2006/relationships/hyperlink" Target="http://bestanimations.com/" TargetMode="External"/><Relationship Id="rId3" Type="http://schemas.openxmlformats.org/officeDocument/2006/relationships/hyperlink" Target="https://www.youtube.com/watch?v=Iuv6hY6zsd0" TargetMode="External"/><Relationship Id="rId7" Type="http://schemas.openxmlformats.org/officeDocument/2006/relationships/hyperlink" Target="https://www.youtube.com/watch?v=cJgViCkzg8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watch?v=oUEbMjtWc-A" TargetMode="External"/><Relationship Id="rId5" Type="http://schemas.openxmlformats.org/officeDocument/2006/relationships/hyperlink" Target="ttps://view.officeapps.live.com/op/view.aspx?src=http://www.scarsdaleschools.k12.ny.us/cms/lib5/NY01001205/Centricity/Domain/409/Laser_Presentation.pps" TargetMode="External"/><Relationship Id="rId4" Type="http://schemas.openxmlformats.org/officeDocument/2006/relationships/hyperlink" Target="http://www.physicsclassroom.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uv6hY6zs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Iuv6hY6zsd0"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uv6hY6zsd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1470216"/>
          </a:xfrm>
        </p:spPr>
        <p:txBody>
          <a:bodyPr/>
          <a:lstStyle/>
          <a:p>
            <a:r>
              <a:rPr lang="en-US" dirty="0"/>
              <a:t>Of Light and Lasers</a:t>
            </a:r>
          </a:p>
        </p:txBody>
      </p:sp>
      <p:sp>
        <p:nvSpPr>
          <p:cNvPr id="3" name="Subtitle 2"/>
          <p:cNvSpPr>
            <a:spLocks noGrp="1"/>
          </p:cNvSpPr>
          <p:nvPr>
            <p:ph type="subTitle" idx="1"/>
          </p:nvPr>
        </p:nvSpPr>
        <p:spPr/>
        <p:txBody>
          <a:bodyPr/>
          <a:lstStyle/>
          <a:p>
            <a:r>
              <a:rPr lang="en-US" dirty="0"/>
              <a:t>Module:</a:t>
            </a:r>
          </a:p>
          <a:p>
            <a:r>
              <a:rPr lang="en-US" dirty="0"/>
              <a:t>Nanoscale Measuring of Diffraction Patterns with a Laser</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pic>
        <p:nvPicPr>
          <p:cNvPr id="5" name="Picture 4" descr="Файл:Lightsaber blue.svg — Википедия"/>
          <p:cNvPicPr>
            <a:picLocks noChangeAspect="1"/>
          </p:cNvPicPr>
          <p:nvPr/>
        </p:nvPicPr>
        <p:blipFill>
          <a:blip r:embed="rId3"/>
          <a:stretch>
            <a:fillRect/>
          </a:stretch>
        </p:blipFill>
        <p:spPr>
          <a:xfrm rot="1886412">
            <a:off x="2925814" y="1781075"/>
            <a:ext cx="5242572" cy="3620651"/>
          </a:xfrm>
          <a:prstGeom prst="rect">
            <a:avLst/>
          </a:prstGeom>
        </p:spPr>
      </p:pic>
      <p:pic>
        <p:nvPicPr>
          <p:cNvPr id="6" name="Picture 5" descr="animated-light-bulb-gif-30.gif"/>
          <p:cNvPicPr>
            <a:picLocks noChangeAspect="1"/>
          </p:cNvPicPr>
          <p:nvPr/>
        </p:nvPicPr>
        <p:blipFill>
          <a:blip r:embed="rId4"/>
          <a:stretch>
            <a:fillRect/>
          </a:stretch>
        </p:blipFill>
        <p:spPr>
          <a:xfrm>
            <a:off x="9014905" y="3201296"/>
            <a:ext cx="2076382" cy="2076382"/>
          </a:xfrm>
          <a:prstGeom prst="rect">
            <a:avLst/>
          </a:prstGeom>
        </p:spPr>
      </p:pic>
    </p:spTree>
    <p:extLst>
      <p:ext uri="{BB962C8B-B14F-4D97-AF65-F5344CB8AC3E}">
        <p14:creationId xmlns:p14="http://schemas.microsoft.com/office/powerpoint/2010/main" val="1759597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 Laser Works?</a:t>
            </a:r>
          </a:p>
        </p:txBody>
      </p:sp>
      <p:sp>
        <p:nvSpPr>
          <p:cNvPr id="3" name="Slide Number Placeholder 2"/>
          <p:cNvSpPr>
            <a:spLocks noGrp="1"/>
          </p:cNvSpPr>
          <p:nvPr>
            <p:ph type="sldNum" sz="quarter" idx="12"/>
          </p:nvPr>
        </p:nvSpPr>
        <p:spPr/>
        <p:txBody>
          <a:bodyPr/>
          <a:lstStyle/>
          <a:p>
            <a:fld id="{D57F1E4F-1CFF-5643-939E-02111984F565}" type="slidenum">
              <a:rPr lang="en-US" smtClean="0"/>
              <a:t>10</a:t>
            </a:fld>
            <a:endParaRPr lang="en-US" dirty="0"/>
          </a:p>
        </p:txBody>
      </p:sp>
      <p:pic>
        <p:nvPicPr>
          <p:cNvPr id="4" name="oUEbMjtWc-A"/>
          <p:cNvPicPr>
            <a:picLocks noRot="1" noChangeAspect="1"/>
          </p:cNvPicPr>
          <p:nvPr>
            <a:videoFile r:link="rId1"/>
          </p:nvPr>
        </p:nvPicPr>
        <p:blipFill>
          <a:blip r:embed="rId4"/>
          <a:stretch>
            <a:fillRect/>
          </a:stretch>
        </p:blipFill>
        <p:spPr>
          <a:xfrm>
            <a:off x="646111" y="1229968"/>
            <a:ext cx="9634329" cy="5419310"/>
          </a:xfrm>
          <a:prstGeom prst="rect">
            <a:avLst/>
          </a:prstGeom>
        </p:spPr>
      </p:pic>
      <p:sp>
        <p:nvSpPr>
          <p:cNvPr id="5" name="TextBox 4"/>
          <p:cNvSpPr txBox="1"/>
          <p:nvPr/>
        </p:nvSpPr>
        <p:spPr>
          <a:xfrm>
            <a:off x="6065431" y="679572"/>
            <a:ext cx="4441543" cy="461665"/>
          </a:xfrm>
          <a:prstGeom prst="rect">
            <a:avLst/>
          </a:prstGeom>
          <a:noFill/>
        </p:spPr>
        <p:txBody>
          <a:bodyPr wrap="square" rtlCol="0">
            <a:spAutoFit/>
          </a:bodyPr>
          <a:lstStyle/>
          <a:p>
            <a:r>
              <a:rPr lang="en-US" sz="2400" dirty="0"/>
              <a:t>Presented by </a:t>
            </a:r>
            <a:r>
              <a:rPr lang="en-US" sz="2400" dirty="0" err="1"/>
              <a:t>Engineerguy</a:t>
            </a:r>
            <a:r>
              <a:rPr lang="en-US" sz="2400" dirty="0"/>
              <a:t> </a:t>
            </a:r>
          </a:p>
        </p:txBody>
      </p:sp>
      <p:sp>
        <p:nvSpPr>
          <p:cNvPr id="6" name="TextBox 5"/>
          <p:cNvSpPr txBox="1"/>
          <p:nvPr/>
        </p:nvSpPr>
        <p:spPr>
          <a:xfrm>
            <a:off x="10547801" y="5045990"/>
            <a:ext cx="1285875" cy="1477328"/>
          </a:xfrm>
          <a:prstGeom prst="rect">
            <a:avLst/>
          </a:prstGeom>
          <a:noFill/>
        </p:spPr>
        <p:txBody>
          <a:bodyPr wrap="square" rtlCol="0">
            <a:spAutoFit/>
          </a:bodyPr>
          <a:lstStyle/>
          <a:p>
            <a:r>
              <a:rPr lang="en-US" dirty="0"/>
              <a:t>Click on the Picture to view the video clip</a:t>
            </a:r>
          </a:p>
        </p:txBody>
      </p:sp>
    </p:spTree>
    <p:extLst>
      <p:ext uri="{BB962C8B-B14F-4D97-AF65-F5344CB8AC3E}">
        <p14:creationId xmlns:p14="http://schemas.microsoft.com/office/powerpoint/2010/main" val="806209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Laser Work?</a:t>
            </a:r>
          </a:p>
        </p:txBody>
      </p:sp>
      <p:sp>
        <p:nvSpPr>
          <p:cNvPr id="3" name="Content Placeholder 2"/>
          <p:cNvSpPr>
            <a:spLocks noGrp="1"/>
          </p:cNvSpPr>
          <p:nvPr>
            <p:ph idx="1"/>
          </p:nvPr>
        </p:nvSpPr>
        <p:spPr>
          <a:xfrm>
            <a:off x="646111" y="1234771"/>
            <a:ext cx="7469189" cy="4195481"/>
          </a:xfrm>
        </p:spPr>
        <p:txBody>
          <a:bodyPr>
            <a:noAutofit/>
          </a:bodyPr>
          <a:lstStyle/>
          <a:p>
            <a:pPr marL="0" indent="0">
              <a:buNone/>
            </a:pPr>
            <a:r>
              <a:rPr lang="en-US" sz="2800" dirty="0"/>
              <a:t>After watching the video,  answer the question again:  </a:t>
            </a:r>
          </a:p>
          <a:p>
            <a:pPr marL="0" indent="0">
              <a:buNone/>
            </a:pPr>
            <a:r>
              <a:rPr lang="en-US" sz="2800" dirty="0"/>
              <a:t>		</a:t>
            </a:r>
          </a:p>
          <a:p>
            <a:pPr marL="0" indent="0">
              <a:buNone/>
            </a:pPr>
            <a:r>
              <a:rPr lang="en-US" sz="2800" dirty="0"/>
              <a:t>How does a laser work?</a:t>
            </a:r>
          </a:p>
          <a:p>
            <a:pPr marL="0" indent="0">
              <a:buNone/>
            </a:pPr>
            <a:endParaRPr lang="en-US" sz="2800" dirty="0"/>
          </a:p>
          <a:p>
            <a:pPr marL="0" indent="0">
              <a:buNone/>
            </a:pPr>
            <a:r>
              <a:rPr lang="en-US" sz="2800" dirty="0"/>
              <a:t>Did the video change the way you think about lasers?  If so how?</a:t>
            </a:r>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pic>
        <p:nvPicPr>
          <p:cNvPr id="6" name="Picture 5"/>
          <p:cNvPicPr>
            <a:picLocks noChangeAspect="1"/>
          </p:cNvPicPr>
          <p:nvPr/>
        </p:nvPicPr>
        <p:blipFill>
          <a:blip r:embed="rId3"/>
          <a:stretch>
            <a:fillRect/>
          </a:stretch>
        </p:blipFill>
        <p:spPr>
          <a:xfrm>
            <a:off x="6171566" y="1822098"/>
            <a:ext cx="5019174" cy="1946434"/>
          </a:xfrm>
          <a:prstGeom prst="rect">
            <a:avLst/>
          </a:prstGeom>
        </p:spPr>
      </p:pic>
      <p:pic>
        <p:nvPicPr>
          <p:cNvPr id="7" name="Picture 6"/>
          <p:cNvPicPr>
            <a:picLocks noChangeAspect="1"/>
          </p:cNvPicPr>
          <p:nvPr/>
        </p:nvPicPr>
        <p:blipFill>
          <a:blip r:embed="rId4"/>
          <a:stretch>
            <a:fillRect/>
          </a:stretch>
        </p:blipFill>
        <p:spPr>
          <a:xfrm>
            <a:off x="949643" y="4878515"/>
            <a:ext cx="4861877" cy="1694052"/>
          </a:xfrm>
          <a:prstGeom prst="rect">
            <a:avLst/>
          </a:prstGeom>
        </p:spPr>
      </p:pic>
      <p:pic>
        <p:nvPicPr>
          <p:cNvPr id="10" name="Picture 9"/>
          <p:cNvPicPr>
            <a:picLocks noChangeAspect="1"/>
          </p:cNvPicPr>
          <p:nvPr/>
        </p:nvPicPr>
        <p:blipFill>
          <a:blip r:embed="rId5"/>
          <a:stretch>
            <a:fillRect/>
          </a:stretch>
        </p:blipFill>
        <p:spPr>
          <a:xfrm>
            <a:off x="7355163" y="4878515"/>
            <a:ext cx="3286125" cy="1504950"/>
          </a:xfrm>
          <a:prstGeom prst="rect">
            <a:avLst/>
          </a:prstGeom>
        </p:spPr>
      </p:pic>
    </p:spTree>
    <p:extLst>
      <p:ext uri="{BB962C8B-B14F-4D97-AF65-F5344CB8AC3E}">
        <p14:creationId xmlns:p14="http://schemas.microsoft.com/office/powerpoint/2010/main" val="215730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of a Laser:</a:t>
            </a:r>
            <a:br>
              <a:rPr lang="en-US" dirty="0"/>
            </a:br>
            <a:endParaRPr lang="en-US" dirty="0"/>
          </a:p>
        </p:txBody>
      </p:sp>
      <p:pic>
        <p:nvPicPr>
          <p:cNvPr id="7" name="Content Placeholder 3"/>
          <p:cNvPicPr>
            <a:picLocks noGrp="1" noChangeAspect="1"/>
          </p:cNvPicPr>
          <p:nvPr>
            <p:ph idx="1"/>
          </p:nvPr>
        </p:nvPicPr>
        <p:blipFill>
          <a:blip r:embed="rId3"/>
          <a:stretch>
            <a:fillRect/>
          </a:stretch>
        </p:blipFill>
        <p:spPr>
          <a:xfrm>
            <a:off x="4046609" y="2413046"/>
            <a:ext cx="5755465" cy="3938697"/>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12</a:t>
            </a:fld>
            <a:endParaRPr lang="en-US" dirty="0"/>
          </a:p>
        </p:txBody>
      </p:sp>
      <p:sp>
        <p:nvSpPr>
          <p:cNvPr id="6" name="TextBox 5"/>
          <p:cNvSpPr txBox="1"/>
          <p:nvPr/>
        </p:nvSpPr>
        <p:spPr>
          <a:xfrm>
            <a:off x="5786063" y="186253"/>
            <a:ext cx="4461180" cy="2086725"/>
          </a:xfrm>
          <a:prstGeom prst="rect">
            <a:avLst/>
          </a:prstGeom>
          <a:noFill/>
        </p:spPr>
        <p:txBody>
          <a:bodyPr wrap="square" rtlCol="0">
            <a:spAutoFit/>
          </a:bodyPr>
          <a:lstStyle/>
          <a:p>
            <a:pPr>
              <a:lnSpc>
                <a:spcPct val="90000"/>
              </a:lnSpc>
            </a:pPr>
            <a:r>
              <a:rPr lang="en-US" altLang="en-US" sz="2400" dirty="0"/>
              <a:t>Originally LASER was an acronym for :</a:t>
            </a:r>
          </a:p>
          <a:p>
            <a:pPr>
              <a:lnSpc>
                <a:spcPct val="90000"/>
              </a:lnSpc>
            </a:pPr>
            <a:r>
              <a:rPr lang="en-US" altLang="en-US" sz="2400" b="1" u="sng" dirty="0"/>
              <a:t>L</a:t>
            </a:r>
            <a:r>
              <a:rPr lang="en-US" altLang="en-US" sz="2400" dirty="0"/>
              <a:t>ight</a:t>
            </a:r>
            <a:r>
              <a:rPr lang="en-US" altLang="en-US" sz="2400" b="1" u="sng" dirty="0"/>
              <a:t> </a:t>
            </a:r>
          </a:p>
          <a:p>
            <a:pPr>
              <a:lnSpc>
                <a:spcPct val="90000"/>
              </a:lnSpc>
            </a:pPr>
            <a:r>
              <a:rPr lang="en-US" altLang="en-US" sz="2400" b="1" u="sng" dirty="0"/>
              <a:t>A</a:t>
            </a:r>
            <a:r>
              <a:rPr lang="en-US" altLang="en-US" sz="2400" dirty="0"/>
              <a:t>mplification by the </a:t>
            </a:r>
            <a:r>
              <a:rPr lang="en-US" altLang="en-US" sz="2400" b="1" u="sng" dirty="0"/>
              <a:t>S</a:t>
            </a:r>
            <a:r>
              <a:rPr lang="en-US" altLang="en-US" sz="2400" dirty="0"/>
              <a:t>timulated </a:t>
            </a:r>
            <a:r>
              <a:rPr lang="en-US" altLang="en-US" sz="2400" b="1" u="sng" dirty="0"/>
              <a:t>E</a:t>
            </a:r>
            <a:r>
              <a:rPr lang="en-US" altLang="en-US" sz="2400" dirty="0"/>
              <a:t>mission of </a:t>
            </a:r>
            <a:r>
              <a:rPr lang="en-US" altLang="en-US" sz="2400" b="1" u="sng" dirty="0"/>
              <a:t>R</a:t>
            </a:r>
            <a:r>
              <a:rPr lang="en-US" altLang="en-US" sz="2400" dirty="0"/>
              <a:t>adiation.</a:t>
            </a:r>
          </a:p>
        </p:txBody>
      </p:sp>
      <p:pic>
        <p:nvPicPr>
          <p:cNvPr id="9" name="Picture 8"/>
          <p:cNvPicPr>
            <a:picLocks noChangeAspect="1"/>
          </p:cNvPicPr>
          <p:nvPr/>
        </p:nvPicPr>
        <p:blipFill>
          <a:blip r:embed="rId4"/>
          <a:stretch>
            <a:fillRect/>
          </a:stretch>
        </p:blipFill>
        <p:spPr>
          <a:xfrm>
            <a:off x="600584" y="3967719"/>
            <a:ext cx="2040645" cy="2591619"/>
          </a:xfrm>
          <a:prstGeom prst="rect">
            <a:avLst/>
          </a:prstGeom>
        </p:spPr>
      </p:pic>
      <p:sp>
        <p:nvSpPr>
          <p:cNvPr id="11" name="TextBox 10"/>
          <p:cNvSpPr txBox="1"/>
          <p:nvPr/>
        </p:nvSpPr>
        <p:spPr>
          <a:xfrm>
            <a:off x="495288" y="1376406"/>
            <a:ext cx="2290389" cy="2554545"/>
          </a:xfrm>
          <a:prstGeom prst="rect">
            <a:avLst/>
          </a:prstGeom>
          <a:noFill/>
        </p:spPr>
        <p:txBody>
          <a:bodyPr wrap="square" rtlCol="0">
            <a:spAutoFit/>
          </a:bodyPr>
          <a:lstStyle/>
          <a:p>
            <a:r>
              <a:rPr lang="en-US" sz="2000" dirty="0"/>
              <a:t>Theodore H. Maiman called “the father of the electro-optics industry invented the working laser in 1960</a:t>
            </a:r>
          </a:p>
        </p:txBody>
      </p:sp>
      <p:pic>
        <p:nvPicPr>
          <p:cNvPr id="10" name="Picture 9" descr="Файл:Lightsaber blue.svg — Википедия"/>
          <p:cNvPicPr>
            <a:picLocks noChangeAspect="1"/>
          </p:cNvPicPr>
          <p:nvPr/>
        </p:nvPicPr>
        <p:blipFill>
          <a:blip r:embed="rId5">
            <a:duotone>
              <a:prstClr val="black"/>
              <a:schemeClr val="accent1">
                <a:tint val="45000"/>
                <a:satMod val="400000"/>
              </a:schemeClr>
            </a:duotone>
          </a:blip>
          <a:stretch>
            <a:fillRect/>
          </a:stretch>
        </p:blipFill>
        <p:spPr>
          <a:xfrm rot="1886412">
            <a:off x="3601816" y="226545"/>
            <a:ext cx="6234796" cy="4305906"/>
          </a:xfrm>
          <a:prstGeom prst="rect">
            <a:avLst/>
          </a:prstGeom>
        </p:spPr>
      </p:pic>
    </p:spTree>
    <p:extLst>
      <p:ext uri="{BB962C8B-B14F-4D97-AF65-F5344CB8AC3E}">
        <p14:creationId xmlns:p14="http://schemas.microsoft.com/office/powerpoint/2010/main" val="218582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31" y="142249"/>
            <a:ext cx="5243236" cy="1641986"/>
          </a:xfrm>
        </p:spPr>
        <p:txBody>
          <a:bodyPr>
            <a:normAutofit/>
          </a:bodyPr>
          <a:lstStyle/>
          <a:p>
            <a:r>
              <a:rPr lang="en-US" dirty="0"/>
              <a:t>Light of a Ruby Laser:</a:t>
            </a:r>
          </a:p>
        </p:txBody>
      </p:sp>
      <p:sp>
        <p:nvSpPr>
          <p:cNvPr id="10" name="Content Placeholder 9"/>
          <p:cNvSpPr>
            <a:spLocks noGrp="1"/>
          </p:cNvSpPr>
          <p:nvPr>
            <p:ph idx="1"/>
          </p:nvPr>
        </p:nvSpPr>
        <p:spPr>
          <a:xfrm>
            <a:off x="650667" y="1563757"/>
            <a:ext cx="4964942" cy="4896678"/>
          </a:xfrm>
        </p:spPr>
        <p:txBody>
          <a:bodyPr>
            <a:normAutofit fontScale="92500" lnSpcReduction="10000"/>
          </a:bodyPr>
          <a:lstStyle/>
          <a:p>
            <a:r>
              <a:rPr lang="en-US" sz="2800" dirty="0"/>
              <a:t>1.  Photons from an external source strike atoms in the rod</a:t>
            </a:r>
          </a:p>
          <a:p>
            <a:r>
              <a:rPr lang="en-US" sz="2800" dirty="0"/>
              <a:t>2.  Atoms release more photons (stimulated emission of radiation) which strike other atoms continuing the process (amplification)</a:t>
            </a:r>
          </a:p>
          <a:p>
            <a:r>
              <a:rPr lang="en-US" sz="2800" dirty="0"/>
              <a:t>3.  Coherent focused photons leave the rod through a slit in the mirror.</a:t>
            </a:r>
          </a:p>
          <a:p>
            <a:endParaRPr lang="en-US" dirty="0"/>
          </a:p>
        </p:txBody>
      </p:sp>
      <p:sp>
        <p:nvSpPr>
          <p:cNvPr id="4" name="Slide Number Placeholder 3"/>
          <p:cNvSpPr>
            <a:spLocks noGrp="1"/>
          </p:cNvSpPr>
          <p:nvPr>
            <p:ph type="sldNum" sz="quarter" idx="12"/>
          </p:nvPr>
        </p:nvSpPr>
        <p:spPr/>
        <p:txBody>
          <a:bodyPr>
            <a:normAutofit/>
          </a:bodyPr>
          <a:lstStyle/>
          <a:p>
            <a:fld id="{D57F1E4F-1CFF-5643-939E-02111984F565}" type="slidenum">
              <a:rPr lang="en-US" smtClean="0"/>
              <a:t>13</a:t>
            </a:fld>
            <a:endParaRPr lang="en-US" dirty="0"/>
          </a:p>
        </p:txBody>
      </p:sp>
      <p:pic>
        <p:nvPicPr>
          <p:cNvPr id="13" name="Picture 12"/>
          <p:cNvPicPr>
            <a:picLocks noChangeAspect="1"/>
          </p:cNvPicPr>
          <p:nvPr/>
        </p:nvPicPr>
        <p:blipFill>
          <a:blip r:embed="rId3"/>
          <a:stretch>
            <a:fillRect/>
          </a:stretch>
        </p:blipFill>
        <p:spPr>
          <a:xfrm>
            <a:off x="5761003" y="571499"/>
            <a:ext cx="4754447" cy="5953323"/>
          </a:xfrm>
          <a:prstGeom prst="rect">
            <a:avLst/>
          </a:prstGeom>
        </p:spPr>
      </p:pic>
      <p:pic>
        <p:nvPicPr>
          <p:cNvPr id="7" name="Picture 6"/>
          <p:cNvPicPr>
            <a:picLocks noChangeAspect="1"/>
          </p:cNvPicPr>
          <p:nvPr/>
        </p:nvPicPr>
        <p:blipFill>
          <a:blip r:embed="rId4"/>
          <a:stretch>
            <a:fillRect/>
          </a:stretch>
        </p:blipFill>
        <p:spPr>
          <a:xfrm>
            <a:off x="9626601" y="2270432"/>
            <a:ext cx="2209802" cy="1473201"/>
          </a:xfrm>
          <a:prstGeom prst="rect">
            <a:avLst/>
          </a:prstGeom>
        </p:spPr>
      </p:pic>
      <p:sp>
        <p:nvSpPr>
          <p:cNvPr id="9" name="Rectangle 8"/>
          <p:cNvSpPr/>
          <p:nvPr/>
        </p:nvSpPr>
        <p:spPr>
          <a:xfrm>
            <a:off x="9626601" y="2233693"/>
            <a:ext cx="2209803" cy="167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45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 Animation Blue Laser Light,Indoor Disco Laser Lights,Cheap Laser"/>
          <p:cNvPicPr>
            <a:picLocks noChangeAspect="1"/>
          </p:cNvPicPr>
          <p:nvPr/>
        </p:nvPicPr>
        <p:blipFill rotWithShape="1">
          <a:blip r:embed="rId3"/>
          <a:srcRect l="24176" r="16505" b="-1"/>
          <a:stretch/>
        </p:blipFill>
        <p:spPr>
          <a:xfrm>
            <a:off x="6100398" y="10"/>
            <a:ext cx="6094412" cy="6857990"/>
          </a:xfrm>
          <a:prstGeom prst="rect">
            <a:avLst/>
          </a:prstGeom>
        </p:spPr>
      </p:pic>
      <p:sp>
        <p:nvSpPr>
          <p:cNvPr id="2" name="Title 1"/>
          <p:cNvSpPr>
            <a:spLocks noGrp="1"/>
          </p:cNvSpPr>
          <p:nvPr>
            <p:ph type="title"/>
          </p:nvPr>
        </p:nvSpPr>
        <p:spPr>
          <a:xfrm>
            <a:off x="650668" y="629266"/>
            <a:ext cx="4802031" cy="1641986"/>
          </a:xfrm>
        </p:spPr>
        <p:txBody>
          <a:bodyPr>
            <a:noAutofit/>
          </a:bodyPr>
          <a:lstStyle/>
          <a:p>
            <a:pPr lvl="0"/>
            <a:r>
              <a:rPr lang="en-US" sz="3200"/>
              <a:t>What are some </a:t>
            </a:r>
            <a:r>
              <a:rPr lang="en-US" sz="3200" dirty="0"/>
              <a:t>Industry Applications for Lasers?</a:t>
            </a:r>
          </a:p>
        </p:txBody>
      </p:sp>
      <p:sp>
        <p:nvSpPr>
          <p:cNvPr id="3" name="Content Placeholder 2"/>
          <p:cNvSpPr>
            <a:spLocks noGrp="1"/>
          </p:cNvSpPr>
          <p:nvPr>
            <p:ph idx="1"/>
          </p:nvPr>
        </p:nvSpPr>
        <p:spPr>
          <a:xfrm>
            <a:off x="650668" y="2057400"/>
            <a:ext cx="5013532" cy="4508500"/>
          </a:xfrm>
        </p:spPr>
        <p:txBody>
          <a:bodyPr>
            <a:normAutofit/>
          </a:bodyPr>
          <a:lstStyle/>
          <a:p>
            <a:pPr marL="0" indent="0">
              <a:buNone/>
            </a:pPr>
            <a:r>
              <a:rPr lang="en-US" sz="2400" dirty="0"/>
              <a:t>Write the question below in your journal and answer or use a provided student worksheet.</a:t>
            </a:r>
          </a:p>
          <a:p>
            <a:pPr marL="0" indent="0">
              <a:buNone/>
            </a:pPr>
            <a:r>
              <a:rPr lang="en-US" sz="2400" dirty="0"/>
              <a:t>		</a:t>
            </a:r>
          </a:p>
          <a:p>
            <a:pPr marL="0" indent="0">
              <a:buNone/>
            </a:pPr>
            <a:r>
              <a:rPr lang="en-US" sz="2400" dirty="0"/>
              <a:t>What are some uses of lasers in industry?</a:t>
            </a:r>
          </a:p>
          <a:p>
            <a:pPr marL="0" indent="0">
              <a:buNone/>
            </a:pPr>
            <a:endParaRPr lang="en-US" sz="2400" dirty="0"/>
          </a:p>
          <a:p>
            <a:pPr marL="0" indent="0">
              <a:buNone/>
            </a:pPr>
            <a:r>
              <a:rPr lang="en-US" sz="2400" dirty="0"/>
              <a:t>Did the video change the way you think about lasers?  If so how?</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normAutofit/>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796057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2718"/>
            <a:ext cx="10172699" cy="817282"/>
          </a:xfrm>
        </p:spPr>
        <p:txBody>
          <a:bodyPr/>
          <a:lstStyle/>
          <a:p>
            <a:r>
              <a:rPr lang="en-US" sz="3200" dirty="0"/>
              <a:t>How Lasers Work and Use in Industry  </a:t>
            </a:r>
          </a:p>
        </p:txBody>
      </p:sp>
      <p:pic>
        <p:nvPicPr>
          <p:cNvPr id="5" name="cJgViCkzg8o"/>
          <p:cNvPicPr>
            <a:picLocks noGrp="1" noRot="1" noChangeAspect="1"/>
          </p:cNvPicPr>
          <p:nvPr>
            <p:ph idx="1"/>
            <a:videoFile r:link="rId1"/>
          </p:nvPr>
        </p:nvPicPr>
        <p:blipFill>
          <a:blip r:embed="rId4"/>
          <a:stretch>
            <a:fillRect/>
          </a:stretch>
        </p:blipFill>
        <p:spPr>
          <a:xfrm>
            <a:off x="646113" y="1228725"/>
            <a:ext cx="9551987" cy="5373688"/>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
        <p:nvSpPr>
          <p:cNvPr id="6" name="TextBox 5"/>
          <p:cNvSpPr txBox="1"/>
          <p:nvPr/>
        </p:nvSpPr>
        <p:spPr>
          <a:xfrm>
            <a:off x="7594599" y="295729"/>
            <a:ext cx="2959100" cy="646331"/>
          </a:xfrm>
          <a:prstGeom prst="rect">
            <a:avLst/>
          </a:prstGeom>
          <a:noFill/>
        </p:spPr>
        <p:txBody>
          <a:bodyPr wrap="square" rtlCol="0">
            <a:spAutoFit/>
          </a:bodyPr>
          <a:lstStyle/>
          <a:p>
            <a:r>
              <a:rPr lang="en-US" dirty="0"/>
              <a:t>Presented by</a:t>
            </a:r>
          </a:p>
          <a:p>
            <a:r>
              <a:rPr lang="en-US" dirty="0"/>
              <a:t>Photomachining.com</a:t>
            </a:r>
          </a:p>
        </p:txBody>
      </p:sp>
      <p:sp>
        <p:nvSpPr>
          <p:cNvPr id="7" name="TextBox 6"/>
          <p:cNvSpPr txBox="1"/>
          <p:nvPr/>
        </p:nvSpPr>
        <p:spPr>
          <a:xfrm>
            <a:off x="10547801" y="5045990"/>
            <a:ext cx="1285875" cy="1477328"/>
          </a:xfrm>
          <a:prstGeom prst="rect">
            <a:avLst/>
          </a:prstGeom>
          <a:noFill/>
        </p:spPr>
        <p:txBody>
          <a:bodyPr wrap="square" rtlCol="0">
            <a:spAutoFit/>
          </a:bodyPr>
          <a:lstStyle/>
          <a:p>
            <a:r>
              <a:rPr lang="en-US" dirty="0"/>
              <a:t>Click on the Picture to view the video clip</a:t>
            </a:r>
          </a:p>
        </p:txBody>
      </p:sp>
    </p:spTree>
    <p:extLst>
      <p:ext uri="{BB962C8B-B14F-4D97-AF65-F5344CB8AC3E}">
        <p14:creationId xmlns:p14="http://schemas.microsoft.com/office/powerpoint/2010/main" val="251908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uses of Lasers in Industry?</a:t>
            </a:r>
          </a:p>
        </p:txBody>
      </p:sp>
      <p:sp>
        <p:nvSpPr>
          <p:cNvPr id="3" name="Content Placeholder 2"/>
          <p:cNvSpPr>
            <a:spLocks noGrp="1"/>
          </p:cNvSpPr>
          <p:nvPr>
            <p:ph idx="1"/>
          </p:nvPr>
        </p:nvSpPr>
        <p:spPr>
          <a:xfrm>
            <a:off x="1103312" y="2052918"/>
            <a:ext cx="6500123" cy="4195481"/>
          </a:xfrm>
        </p:spPr>
        <p:txBody>
          <a:bodyPr>
            <a:normAutofit/>
          </a:bodyPr>
          <a:lstStyle/>
          <a:p>
            <a:pPr marL="0" indent="0">
              <a:buNone/>
            </a:pPr>
            <a:r>
              <a:rPr lang="en-US" sz="2800" dirty="0"/>
              <a:t>After watching the video Answer the question again.</a:t>
            </a:r>
          </a:p>
          <a:p>
            <a:pPr marL="0" indent="0">
              <a:buNone/>
            </a:pPr>
            <a:endParaRPr lang="en-US" sz="2800" dirty="0"/>
          </a:p>
          <a:p>
            <a:r>
              <a:rPr lang="en-US" sz="2800" dirty="0"/>
              <a:t>What are some uses of Lasers in Industry? </a:t>
            </a:r>
          </a:p>
          <a:p>
            <a:pPr marL="0" indent="0">
              <a:buNone/>
            </a:pPr>
            <a:endParaRPr lang="en-US" sz="2800" dirty="0"/>
          </a:p>
          <a:p>
            <a:r>
              <a:rPr lang="en-US" sz="2800" dirty="0"/>
              <a:t>Did the video change the way you think about lasers?  If so how?</a:t>
            </a:r>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pic>
        <p:nvPicPr>
          <p:cNvPr id="5" name="Picture 4"/>
          <p:cNvPicPr>
            <a:picLocks noChangeAspect="1"/>
          </p:cNvPicPr>
          <p:nvPr/>
        </p:nvPicPr>
        <p:blipFill>
          <a:blip r:embed="rId3"/>
          <a:stretch>
            <a:fillRect/>
          </a:stretch>
        </p:blipFill>
        <p:spPr>
          <a:xfrm>
            <a:off x="7603435" y="1853248"/>
            <a:ext cx="4215597" cy="2276130"/>
          </a:xfrm>
          <a:prstGeom prst="rect">
            <a:avLst/>
          </a:prstGeom>
        </p:spPr>
      </p:pic>
      <p:pic>
        <p:nvPicPr>
          <p:cNvPr id="6" name="Picture 5" descr="Файл:Lightsaber blue.svg — Википедия"/>
          <p:cNvPicPr>
            <a:picLocks noChangeAspect="1"/>
          </p:cNvPicPr>
          <p:nvPr/>
        </p:nvPicPr>
        <p:blipFill>
          <a:blip r:embed="rId4"/>
          <a:stretch>
            <a:fillRect/>
          </a:stretch>
        </p:blipFill>
        <p:spPr>
          <a:xfrm rot="1877969">
            <a:off x="4400123" y="2884537"/>
            <a:ext cx="5242572" cy="3620651"/>
          </a:xfrm>
          <a:prstGeom prst="rect">
            <a:avLst/>
          </a:prstGeom>
        </p:spPr>
      </p:pic>
    </p:spTree>
    <p:extLst>
      <p:ext uri="{BB962C8B-B14F-4D97-AF65-F5344CB8AC3E}">
        <p14:creationId xmlns:p14="http://schemas.microsoft.com/office/powerpoint/2010/main" val="1245067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Guiding Questions:</a:t>
            </a:r>
            <a:br>
              <a:rPr lang="en-US" dirty="0"/>
            </a:br>
            <a:endParaRPr lang="en-US" dirty="0"/>
          </a:p>
        </p:txBody>
      </p:sp>
      <p:sp>
        <p:nvSpPr>
          <p:cNvPr id="3" name="Content Placeholder 2"/>
          <p:cNvSpPr>
            <a:spLocks noGrp="1"/>
          </p:cNvSpPr>
          <p:nvPr>
            <p:ph idx="1"/>
          </p:nvPr>
        </p:nvSpPr>
        <p:spPr>
          <a:xfrm>
            <a:off x="823911" y="1405218"/>
            <a:ext cx="10366827" cy="4868582"/>
          </a:xfrm>
        </p:spPr>
        <p:txBody>
          <a:bodyPr>
            <a:normAutofit/>
          </a:bodyPr>
          <a:lstStyle/>
          <a:p>
            <a:pPr marL="0" indent="0">
              <a:buNone/>
            </a:pPr>
            <a:endParaRPr lang="en-US" sz="3000" dirty="0"/>
          </a:p>
          <a:p>
            <a:r>
              <a:rPr lang="en-US" sz="3000" dirty="0">
                <a:hlinkClick r:id="rId3" action="ppaction://hlinksldjump"/>
              </a:rPr>
              <a:t>What is Light?</a:t>
            </a:r>
          </a:p>
          <a:p>
            <a:pPr marL="0" indent="0">
              <a:buNone/>
            </a:pPr>
            <a:endParaRPr lang="en-US" sz="3000" dirty="0">
              <a:hlinkClick r:id="rId3" action="ppaction://hlinksldjump"/>
            </a:endParaRPr>
          </a:p>
          <a:p>
            <a:r>
              <a:rPr lang="en-US" sz="3000" dirty="0">
                <a:hlinkClick r:id="rId3" action="ppaction://hlinksldjump"/>
              </a:rPr>
              <a:t>How does Light travel?</a:t>
            </a:r>
            <a:endParaRPr lang="en-US" sz="3000" dirty="0"/>
          </a:p>
          <a:p>
            <a:pPr marL="457200" lvl="1" indent="0">
              <a:buNone/>
            </a:pPr>
            <a:endParaRPr lang="en-US" sz="3000" dirty="0"/>
          </a:p>
          <a:p>
            <a:r>
              <a:rPr lang="en-US" sz="3000" dirty="0">
                <a:hlinkClick r:id="rId4" action="ppaction://hlinksldjump"/>
              </a:rPr>
              <a:t>How does a Laser Work?</a:t>
            </a:r>
            <a:endParaRPr lang="en-US" sz="3000" dirty="0"/>
          </a:p>
          <a:p>
            <a:pPr marL="0" indent="0">
              <a:buNone/>
            </a:pPr>
            <a:endParaRPr lang="en-US" sz="3000" dirty="0"/>
          </a:p>
          <a:p>
            <a:pPr lvl="0"/>
            <a:r>
              <a:rPr lang="en-US" sz="2800" dirty="0">
                <a:hlinkClick r:id="rId5" action="ppaction://hlinksldjump"/>
              </a:rPr>
              <a:t>What are Industry Applications for Lasers?</a:t>
            </a: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13807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Cited Resources</a:t>
            </a:r>
          </a:p>
        </p:txBody>
      </p:sp>
      <p:sp>
        <p:nvSpPr>
          <p:cNvPr id="3" name="Content Placeholder 2"/>
          <p:cNvSpPr>
            <a:spLocks noGrp="1"/>
          </p:cNvSpPr>
          <p:nvPr>
            <p:ph idx="1"/>
          </p:nvPr>
        </p:nvSpPr>
        <p:spPr>
          <a:xfrm>
            <a:off x="1103312" y="1422400"/>
            <a:ext cx="8946541" cy="4825999"/>
          </a:xfrm>
        </p:spPr>
        <p:txBody>
          <a:bodyPr>
            <a:normAutofit lnSpcReduction="10000"/>
          </a:bodyPr>
          <a:lstStyle/>
          <a:p>
            <a:r>
              <a:rPr lang="en-US" dirty="0" err="1"/>
              <a:t>Youtube</a:t>
            </a:r>
            <a:r>
              <a:rPr lang="en-US" dirty="0"/>
              <a:t>: </a:t>
            </a:r>
            <a:r>
              <a:rPr lang="en-US" dirty="0" err="1"/>
              <a:t>Veritasium</a:t>
            </a:r>
            <a:r>
              <a:rPr lang="en-US" dirty="0"/>
              <a:t>:  The Original Double Slit Experiment</a:t>
            </a:r>
          </a:p>
          <a:p>
            <a:pPr lvl="1"/>
            <a:r>
              <a:rPr lang="en-US" dirty="0">
                <a:hlinkClick r:id="rId3"/>
              </a:rPr>
              <a:t>https://www.youtube.com/watch?v=Iuv6hY6zsd0 </a:t>
            </a:r>
            <a:endParaRPr lang="en-US" dirty="0"/>
          </a:p>
          <a:p>
            <a:r>
              <a:rPr lang="en-US" dirty="0"/>
              <a:t>The Physics Classroom</a:t>
            </a:r>
          </a:p>
          <a:p>
            <a:pPr lvl="1"/>
            <a:r>
              <a:rPr lang="en-US" dirty="0">
                <a:hlinkClick r:id="rId4"/>
              </a:rPr>
              <a:t>http://www.physicsclassroom.com/</a:t>
            </a:r>
            <a:endParaRPr lang="en-US" dirty="0"/>
          </a:p>
          <a:p>
            <a:r>
              <a:rPr lang="en-US" dirty="0"/>
              <a:t>Power Point from Technology Education Scarsdale Middle School</a:t>
            </a:r>
          </a:p>
          <a:p>
            <a:pPr lvl="1"/>
            <a:r>
              <a:rPr lang="en-US" dirty="0">
                <a:hlinkClick r:id="rId5"/>
              </a:rPr>
              <a:t>Link</a:t>
            </a:r>
            <a:endParaRPr lang="en-US" dirty="0"/>
          </a:p>
          <a:p>
            <a:r>
              <a:rPr lang="en-US" dirty="0" err="1"/>
              <a:t>Youtube</a:t>
            </a:r>
            <a:r>
              <a:rPr lang="en-US" dirty="0"/>
              <a:t>: </a:t>
            </a:r>
            <a:r>
              <a:rPr lang="en-US" dirty="0" err="1"/>
              <a:t>Engineerguy</a:t>
            </a:r>
            <a:r>
              <a:rPr lang="en-US" dirty="0"/>
              <a:t>: How a Laser Works</a:t>
            </a:r>
          </a:p>
          <a:p>
            <a:pPr lvl="1"/>
            <a:r>
              <a:rPr lang="en-US" dirty="0">
                <a:hlinkClick r:id="rId6"/>
              </a:rPr>
              <a:t>https://www.youtube.com/watch?v=oUEbMjtWc-A</a:t>
            </a:r>
            <a:endParaRPr lang="en-US" dirty="0"/>
          </a:p>
          <a:p>
            <a:r>
              <a:rPr lang="en-US" dirty="0"/>
              <a:t>How Lasers Work and Use in Industry</a:t>
            </a:r>
          </a:p>
          <a:p>
            <a:pPr lvl="1"/>
            <a:r>
              <a:rPr lang="en-US" dirty="0">
                <a:hlinkClick r:id="rId7"/>
              </a:rPr>
              <a:t>https://www.youtube.com/watch?v=cJgViCkzg8o</a:t>
            </a:r>
            <a:endParaRPr lang="en-US" dirty="0"/>
          </a:p>
          <a:p>
            <a:r>
              <a:rPr lang="en-US" dirty="0"/>
              <a:t>Best animations.com</a:t>
            </a:r>
          </a:p>
          <a:p>
            <a:pPr lvl="1"/>
            <a:r>
              <a:rPr lang="en-US" dirty="0">
                <a:hlinkClick r:id="rId8"/>
              </a:rPr>
              <a:t>http://bestanimations.com/</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236819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Nanoscale Measuring of Diffraction Patterns with a Laser</a:t>
            </a:r>
            <a:br>
              <a:rPr lang="en-US" dirty="0"/>
            </a:br>
            <a:endParaRPr lang="en-US" dirty="0"/>
          </a:p>
        </p:txBody>
      </p:sp>
      <p:sp>
        <p:nvSpPr>
          <p:cNvPr id="3" name="Content Placeholder 2"/>
          <p:cNvSpPr>
            <a:spLocks noGrp="1"/>
          </p:cNvSpPr>
          <p:nvPr>
            <p:ph idx="1"/>
          </p:nvPr>
        </p:nvSpPr>
        <p:spPr>
          <a:xfrm>
            <a:off x="1103312" y="2052918"/>
            <a:ext cx="9143931" cy="4496969"/>
          </a:xfrm>
        </p:spPr>
        <p:txBody>
          <a:bodyPr>
            <a:normAutofit/>
          </a:bodyPr>
          <a:lstStyle/>
          <a:p>
            <a:r>
              <a:rPr lang="en-US" sz="2800" dirty="0"/>
              <a:t>Outline of  Module:</a:t>
            </a:r>
          </a:p>
          <a:p>
            <a:pPr marL="0" indent="0">
              <a:buNone/>
            </a:pPr>
            <a:r>
              <a:rPr lang="en-US" sz="2800" dirty="0"/>
              <a:t>	“Nanoscale Measuring of Diffraction Patterns with a Laser”</a:t>
            </a:r>
          </a:p>
          <a:p>
            <a:pPr lvl="1"/>
            <a:r>
              <a:rPr lang="en-US" sz="2400" dirty="0"/>
              <a:t>Background Power Point:</a:t>
            </a:r>
          </a:p>
          <a:p>
            <a:pPr lvl="2"/>
            <a:r>
              <a:rPr lang="en-US" sz="2200" dirty="0"/>
              <a:t>Introduction to Light and Lasers</a:t>
            </a:r>
          </a:p>
          <a:p>
            <a:pPr lvl="1"/>
            <a:r>
              <a:rPr lang="en-US" sz="2400" dirty="0"/>
              <a:t>Measuring with a Laser</a:t>
            </a:r>
          </a:p>
          <a:p>
            <a:pPr lvl="2"/>
            <a:r>
              <a:rPr lang="en-US" sz="2400" dirty="0"/>
              <a:t> Activity:   How Thick is My Hair?</a:t>
            </a:r>
          </a:p>
          <a:p>
            <a:pPr lvl="2"/>
            <a:r>
              <a:rPr lang="en-US" sz="2400" dirty="0"/>
              <a:t>Activity:   Are All Cell Phone Faces Created Equally?</a:t>
            </a:r>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112356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Guiding Questions:</a:t>
            </a:r>
            <a:br>
              <a:rPr lang="en-US" dirty="0"/>
            </a:br>
            <a:endParaRPr lang="en-US" dirty="0"/>
          </a:p>
        </p:txBody>
      </p:sp>
      <p:sp>
        <p:nvSpPr>
          <p:cNvPr id="3" name="Content Placeholder 2"/>
          <p:cNvSpPr>
            <a:spLocks noGrp="1"/>
          </p:cNvSpPr>
          <p:nvPr>
            <p:ph idx="1"/>
          </p:nvPr>
        </p:nvSpPr>
        <p:spPr>
          <a:xfrm>
            <a:off x="823911" y="1405218"/>
            <a:ext cx="10366827" cy="4868582"/>
          </a:xfrm>
        </p:spPr>
        <p:txBody>
          <a:bodyPr>
            <a:normAutofit/>
          </a:bodyPr>
          <a:lstStyle/>
          <a:p>
            <a:pPr marL="0" indent="0">
              <a:buNone/>
            </a:pPr>
            <a:endParaRPr lang="en-US" sz="3000" dirty="0"/>
          </a:p>
          <a:p>
            <a:r>
              <a:rPr lang="en-US" sz="3000" dirty="0">
                <a:hlinkClick r:id="rId3" action="ppaction://hlinksldjump"/>
              </a:rPr>
              <a:t>What is Light?</a:t>
            </a:r>
          </a:p>
          <a:p>
            <a:pPr marL="0" indent="0">
              <a:buNone/>
            </a:pPr>
            <a:endParaRPr lang="en-US" sz="3000" dirty="0">
              <a:hlinkClick r:id="rId3" action="ppaction://hlinksldjump"/>
            </a:endParaRPr>
          </a:p>
          <a:p>
            <a:r>
              <a:rPr lang="en-US" sz="3000" dirty="0">
                <a:hlinkClick r:id="rId3" action="ppaction://hlinksldjump"/>
              </a:rPr>
              <a:t>How does Light travel?</a:t>
            </a:r>
            <a:endParaRPr lang="en-US" sz="3000" dirty="0"/>
          </a:p>
          <a:p>
            <a:pPr marL="457200" lvl="1" indent="0">
              <a:buNone/>
            </a:pPr>
            <a:endParaRPr lang="en-US" sz="3000" dirty="0"/>
          </a:p>
          <a:p>
            <a:r>
              <a:rPr lang="en-US" sz="3000" dirty="0">
                <a:hlinkClick r:id="rId4" action="ppaction://hlinksldjump"/>
              </a:rPr>
              <a:t>How does a Laser Work?</a:t>
            </a:r>
            <a:endParaRPr lang="en-US" sz="3000" dirty="0"/>
          </a:p>
          <a:p>
            <a:pPr marL="0" indent="0">
              <a:buNone/>
            </a:pPr>
            <a:endParaRPr lang="en-US" sz="3000" dirty="0"/>
          </a:p>
          <a:p>
            <a:pPr lvl="0"/>
            <a:r>
              <a:rPr lang="en-US" sz="2800" dirty="0">
                <a:hlinkClick r:id="rId5" action="ppaction://hlinksldjump"/>
              </a:rPr>
              <a:t>What are Industry Applications for Lasers?</a:t>
            </a: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94734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Is Light a Particle or a Wave?</a:t>
            </a:r>
            <a:endParaRPr lang="en-US" dirty="0"/>
          </a:p>
        </p:txBody>
      </p:sp>
      <p:sp>
        <p:nvSpPr>
          <p:cNvPr id="3" name="Content Placeholder 2"/>
          <p:cNvSpPr>
            <a:spLocks noGrp="1"/>
          </p:cNvSpPr>
          <p:nvPr>
            <p:ph idx="1"/>
          </p:nvPr>
        </p:nvSpPr>
        <p:spPr>
          <a:xfrm>
            <a:off x="646111" y="1465777"/>
            <a:ext cx="10796589" cy="4195481"/>
          </a:xfrm>
        </p:spPr>
        <p:txBody>
          <a:bodyPr>
            <a:normAutofit/>
          </a:bodyPr>
          <a:lstStyle/>
          <a:p>
            <a:pPr marL="0" indent="0">
              <a:buNone/>
            </a:pPr>
            <a:r>
              <a:rPr lang="en-US" sz="2800" dirty="0"/>
              <a:t>Answer the questions below on your worksheet worksheet.</a:t>
            </a:r>
          </a:p>
          <a:p>
            <a:pPr marL="0" indent="0">
              <a:buNone/>
            </a:pPr>
            <a:endParaRPr lang="en-US" sz="2800" dirty="0"/>
          </a:p>
          <a:p>
            <a:pPr marL="0" indent="0">
              <a:buNone/>
            </a:pPr>
            <a:r>
              <a:rPr lang="en-US" sz="2800" dirty="0"/>
              <a:t>What is Visible Light? </a:t>
            </a:r>
          </a:p>
          <a:p>
            <a:pPr marL="0" indent="0">
              <a:buNone/>
            </a:pPr>
            <a:endParaRPr lang="en-US" sz="2800" dirty="0"/>
          </a:p>
          <a:p>
            <a:pPr marL="0" indent="0">
              <a:buNone/>
            </a:pPr>
            <a:r>
              <a:rPr lang="en-US" sz="2800" dirty="0"/>
              <a:t>How does Light Travel?</a:t>
            </a:r>
          </a:p>
          <a:p>
            <a:pPr marL="0" indent="0">
              <a:buNone/>
            </a:pPr>
            <a:endParaRPr lang="en-US" sz="2800" dirty="0"/>
          </a:p>
          <a:p>
            <a:pPr marL="0" indent="0">
              <a:buNone/>
            </a:pPr>
            <a:r>
              <a:rPr lang="en-US" sz="2800" dirty="0"/>
              <a:t>Write your answer based on what you know?</a:t>
            </a:r>
          </a:p>
        </p:txBody>
      </p:sp>
      <p:sp>
        <p:nvSpPr>
          <p:cNvPr id="5" name="Slide Number Placeholder 4"/>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74038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95729"/>
            <a:ext cx="9404723" cy="1557519"/>
          </a:xfrm>
        </p:spPr>
        <p:txBody>
          <a:bodyPr/>
          <a:lstStyle/>
          <a:p>
            <a:r>
              <a:rPr lang="en-US" sz="3200" dirty="0">
                <a:solidFill>
                  <a:schemeClr val="bg2">
                    <a:lumMod val="60000"/>
                    <a:lumOff val="40000"/>
                  </a:schemeClr>
                </a:solidFill>
              </a:rPr>
              <a:t>Veritasium: The Original Double Slit Experiment</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pic>
        <p:nvPicPr>
          <p:cNvPr id="5" name="Iuv6hY6zsd0"/>
          <p:cNvPicPr>
            <a:picLocks noRot="1" noChangeAspect="1"/>
          </p:cNvPicPr>
          <p:nvPr>
            <a:videoFile r:link="rId1"/>
          </p:nvPr>
        </p:nvPicPr>
        <p:blipFill>
          <a:blip r:embed="rId4"/>
          <a:stretch>
            <a:fillRect/>
          </a:stretch>
        </p:blipFill>
        <p:spPr>
          <a:xfrm>
            <a:off x="495197" y="978561"/>
            <a:ext cx="9857343" cy="5544757"/>
          </a:xfrm>
          <a:prstGeom prst="rect">
            <a:avLst/>
          </a:prstGeom>
        </p:spPr>
      </p:pic>
      <p:sp>
        <p:nvSpPr>
          <p:cNvPr id="6" name="TextBox 5"/>
          <p:cNvSpPr txBox="1"/>
          <p:nvPr/>
        </p:nvSpPr>
        <p:spPr>
          <a:xfrm>
            <a:off x="10547801" y="5045990"/>
            <a:ext cx="1285875" cy="1477328"/>
          </a:xfrm>
          <a:prstGeom prst="rect">
            <a:avLst/>
          </a:prstGeom>
          <a:noFill/>
        </p:spPr>
        <p:txBody>
          <a:bodyPr wrap="square" rtlCol="0">
            <a:spAutoFit/>
          </a:bodyPr>
          <a:lstStyle/>
          <a:p>
            <a:r>
              <a:rPr lang="en-US" dirty="0"/>
              <a:t>Click on the Picture to view the video clip</a:t>
            </a:r>
          </a:p>
        </p:txBody>
      </p:sp>
    </p:spTree>
    <p:extLst>
      <p:ext uri="{BB962C8B-B14F-4D97-AF65-F5344CB8AC3E}">
        <p14:creationId xmlns:p14="http://schemas.microsoft.com/office/powerpoint/2010/main" val="337242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Is Light a Particle or a Wave?</a:t>
            </a:r>
            <a:endParaRPr lang="en-US" dirty="0"/>
          </a:p>
        </p:txBody>
      </p:sp>
      <p:sp>
        <p:nvSpPr>
          <p:cNvPr id="3" name="Content Placeholder 2"/>
          <p:cNvSpPr>
            <a:spLocks noGrp="1"/>
          </p:cNvSpPr>
          <p:nvPr>
            <p:ph idx="1"/>
          </p:nvPr>
        </p:nvSpPr>
        <p:spPr>
          <a:xfrm>
            <a:off x="646111" y="1107957"/>
            <a:ext cx="7131102" cy="4222754"/>
          </a:xfrm>
        </p:spPr>
        <p:txBody>
          <a:bodyPr>
            <a:normAutofit/>
          </a:bodyPr>
          <a:lstStyle/>
          <a:p>
            <a:pPr marL="0" indent="0">
              <a:buNone/>
            </a:pPr>
            <a:r>
              <a:rPr lang="en-US" sz="2800" dirty="0"/>
              <a:t>After watching the video,  answer the questions again:  </a:t>
            </a:r>
          </a:p>
          <a:p>
            <a:pPr marL="0" indent="0">
              <a:buNone/>
            </a:pPr>
            <a:r>
              <a:rPr lang="en-US" sz="2800" dirty="0"/>
              <a:t>What is Visible Light? </a:t>
            </a:r>
          </a:p>
          <a:p>
            <a:pPr marL="0" indent="0">
              <a:buNone/>
            </a:pPr>
            <a:endParaRPr lang="en-US" sz="2800" dirty="0"/>
          </a:p>
          <a:p>
            <a:pPr marL="0" indent="0">
              <a:buNone/>
            </a:pPr>
            <a:r>
              <a:rPr lang="en-US" sz="2800" dirty="0"/>
              <a:t>How does Light Travel?</a:t>
            </a:r>
          </a:p>
          <a:p>
            <a:pPr marL="0" indent="0">
              <a:buNone/>
            </a:pPr>
            <a:endParaRPr lang="en-US" sz="2800" dirty="0"/>
          </a:p>
          <a:p>
            <a:pPr marL="0" indent="0">
              <a:buNone/>
            </a:pPr>
            <a:r>
              <a:rPr lang="en-US" sz="2800" dirty="0"/>
              <a:t>Did the video change the way you think about light?  If so how?</a:t>
            </a:r>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pic>
        <p:nvPicPr>
          <p:cNvPr id="5" name="Picture 4"/>
          <p:cNvPicPr>
            <a:picLocks noChangeAspect="1"/>
          </p:cNvPicPr>
          <p:nvPr/>
        </p:nvPicPr>
        <p:blipFill>
          <a:blip r:embed="rId4"/>
          <a:stretch>
            <a:fillRect/>
          </a:stretch>
        </p:blipFill>
        <p:spPr>
          <a:xfrm>
            <a:off x="5348472" y="4820130"/>
            <a:ext cx="3731208" cy="1837760"/>
          </a:xfrm>
          <a:prstGeom prst="rect">
            <a:avLst/>
          </a:prstGeom>
        </p:spPr>
      </p:pic>
      <p:pic>
        <p:nvPicPr>
          <p:cNvPr id="6" name="Picture 5"/>
          <p:cNvPicPr>
            <a:picLocks noChangeAspect="1"/>
          </p:cNvPicPr>
          <p:nvPr/>
        </p:nvPicPr>
        <p:blipFill>
          <a:blip r:embed="rId5"/>
          <a:stretch>
            <a:fillRect/>
          </a:stretch>
        </p:blipFill>
        <p:spPr>
          <a:xfrm>
            <a:off x="7068663" y="3180427"/>
            <a:ext cx="4540523" cy="1099743"/>
          </a:xfrm>
          <a:prstGeom prst="rect">
            <a:avLst/>
          </a:prstGeom>
        </p:spPr>
      </p:pic>
      <p:pic>
        <p:nvPicPr>
          <p:cNvPr id="7" name="Picture 6"/>
          <p:cNvPicPr>
            <a:picLocks noChangeAspect="1"/>
          </p:cNvPicPr>
          <p:nvPr/>
        </p:nvPicPr>
        <p:blipFill>
          <a:blip r:embed="rId6"/>
          <a:stretch>
            <a:fillRect/>
          </a:stretch>
        </p:blipFill>
        <p:spPr>
          <a:xfrm>
            <a:off x="7871363" y="1454241"/>
            <a:ext cx="2935122" cy="1714650"/>
          </a:xfrm>
          <a:prstGeom prst="rect">
            <a:avLst/>
          </a:prstGeom>
        </p:spPr>
      </p:pic>
    </p:spTree>
    <p:extLst>
      <p:ext uri="{BB962C8B-B14F-4D97-AF65-F5344CB8AC3E}">
        <p14:creationId xmlns:p14="http://schemas.microsoft.com/office/powerpoint/2010/main" val="277031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65" y="232156"/>
            <a:ext cx="11307077" cy="1400530"/>
          </a:xfrm>
        </p:spPr>
        <p:txBody>
          <a:bodyPr/>
          <a:lstStyle/>
          <a:p>
            <a:r>
              <a:rPr lang="en-US" dirty="0"/>
              <a:t>Visible Light and</a:t>
            </a:r>
            <a:br>
              <a:rPr lang="en-US" dirty="0"/>
            </a:br>
            <a:r>
              <a:rPr lang="en-US" dirty="0"/>
              <a:t>Electromagnetic 	Waves:</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4859013" y="1917234"/>
            <a:ext cx="7318456" cy="3619966"/>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6</a:t>
            </a:fld>
            <a:endParaRPr lang="en-US" dirty="0"/>
          </a:p>
        </p:txBody>
      </p:sp>
      <p:sp>
        <p:nvSpPr>
          <p:cNvPr id="6" name="TextBox 5"/>
          <p:cNvSpPr txBox="1"/>
          <p:nvPr/>
        </p:nvSpPr>
        <p:spPr>
          <a:xfrm>
            <a:off x="534665" y="1785086"/>
            <a:ext cx="4353611" cy="4524315"/>
          </a:xfrm>
          <a:prstGeom prst="rect">
            <a:avLst/>
          </a:prstGeom>
          <a:noFill/>
        </p:spPr>
        <p:txBody>
          <a:bodyPr wrap="square" rtlCol="0">
            <a:spAutoFit/>
          </a:bodyPr>
          <a:lstStyle/>
          <a:p>
            <a:r>
              <a:rPr lang="en-US" sz="2400" dirty="0"/>
              <a:t>Visible Light is a Part of the electromagnetic wave spectrum </a:t>
            </a:r>
          </a:p>
          <a:p>
            <a:endParaRPr lang="en-US" sz="2400" dirty="0"/>
          </a:p>
          <a:p>
            <a:r>
              <a:rPr lang="en-US" sz="2400" dirty="0"/>
              <a:t>Light is composed of particles called photons that move in waves.</a:t>
            </a:r>
          </a:p>
          <a:p>
            <a:endParaRPr lang="en-US" sz="2400" dirty="0"/>
          </a:p>
          <a:p>
            <a:r>
              <a:rPr lang="en-US" sz="2400" dirty="0"/>
              <a:t>Colors you see are from wavelengths reflected off matter and to your eye.</a:t>
            </a:r>
          </a:p>
          <a:p>
            <a:endParaRPr lang="en-US" sz="2400" dirty="0"/>
          </a:p>
        </p:txBody>
      </p:sp>
      <p:grpSp>
        <p:nvGrpSpPr>
          <p:cNvPr id="7" name="Group 205"/>
          <p:cNvGrpSpPr>
            <a:grpSpLocks/>
          </p:cNvGrpSpPr>
          <p:nvPr/>
        </p:nvGrpSpPr>
        <p:grpSpPr bwMode="auto">
          <a:xfrm>
            <a:off x="7169624" y="327895"/>
            <a:ext cx="2992472" cy="938212"/>
            <a:chOff x="1410" y="1530"/>
            <a:chExt cx="2778" cy="591"/>
          </a:xfrm>
        </p:grpSpPr>
        <p:grpSp>
          <p:nvGrpSpPr>
            <p:cNvPr id="8" name="Group 81"/>
            <p:cNvGrpSpPr>
              <a:grpSpLocks noChangeAspect="1"/>
            </p:cNvGrpSpPr>
            <p:nvPr/>
          </p:nvGrpSpPr>
          <p:grpSpPr bwMode="auto">
            <a:xfrm>
              <a:off x="1410" y="1536"/>
              <a:ext cx="1390" cy="585"/>
              <a:chOff x="720" y="1008"/>
              <a:chExt cx="2304" cy="624"/>
            </a:xfrm>
          </p:grpSpPr>
          <p:grpSp>
            <p:nvGrpSpPr>
              <p:cNvPr id="16" name="Group 82"/>
              <p:cNvGrpSpPr>
                <a:grpSpLocks noChangeAspect="1"/>
              </p:cNvGrpSpPr>
              <p:nvPr/>
            </p:nvGrpSpPr>
            <p:grpSpPr bwMode="auto">
              <a:xfrm>
                <a:off x="720" y="1008"/>
                <a:ext cx="1152" cy="624"/>
                <a:chOff x="720" y="1008"/>
                <a:chExt cx="1152" cy="624"/>
              </a:xfrm>
            </p:grpSpPr>
            <p:sp>
              <p:nvSpPr>
                <p:cNvPr id="20" name="Arc 83"/>
                <p:cNvSpPr>
                  <a:spLocks noChangeAspect="1"/>
                </p:cNvSpPr>
                <p:nvPr/>
              </p:nvSpPr>
              <p:spPr bwMode="auto">
                <a:xfrm flipV="1">
                  <a:off x="720" y="1008"/>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21" name="Arc 84"/>
                <p:cNvSpPr>
                  <a:spLocks noChangeAspect="1"/>
                </p:cNvSpPr>
                <p:nvPr/>
              </p:nvSpPr>
              <p:spPr bwMode="auto">
                <a:xfrm rot="10800000" flipV="1">
                  <a:off x="1296" y="1296"/>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grpSp>
            <p:nvGrpSpPr>
              <p:cNvPr id="17" name="Group 85"/>
              <p:cNvGrpSpPr>
                <a:grpSpLocks noChangeAspect="1"/>
              </p:cNvGrpSpPr>
              <p:nvPr/>
            </p:nvGrpSpPr>
            <p:grpSpPr bwMode="auto">
              <a:xfrm>
                <a:off x="1872" y="1008"/>
                <a:ext cx="1152" cy="624"/>
                <a:chOff x="720" y="1008"/>
                <a:chExt cx="1152" cy="624"/>
              </a:xfrm>
            </p:grpSpPr>
            <p:sp>
              <p:nvSpPr>
                <p:cNvPr id="18" name="Arc 86"/>
                <p:cNvSpPr>
                  <a:spLocks noChangeAspect="1"/>
                </p:cNvSpPr>
                <p:nvPr/>
              </p:nvSpPr>
              <p:spPr bwMode="auto">
                <a:xfrm flipV="1">
                  <a:off x="720" y="1008"/>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19" name="Arc 87"/>
                <p:cNvSpPr>
                  <a:spLocks noChangeAspect="1"/>
                </p:cNvSpPr>
                <p:nvPr/>
              </p:nvSpPr>
              <p:spPr bwMode="auto">
                <a:xfrm rot="10800000" flipV="1">
                  <a:off x="1296" y="1296"/>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grpSp>
        <p:grpSp>
          <p:nvGrpSpPr>
            <p:cNvPr id="9" name="Group 88"/>
            <p:cNvGrpSpPr>
              <a:grpSpLocks noChangeAspect="1"/>
            </p:cNvGrpSpPr>
            <p:nvPr/>
          </p:nvGrpSpPr>
          <p:grpSpPr bwMode="auto">
            <a:xfrm>
              <a:off x="2798" y="1530"/>
              <a:ext cx="1390" cy="585"/>
              <a:chOff x="720" y="1008"/>
              <a:chExt cx="2304" cy="624"/>
            </a:xfrm>
          </p:grpSpPr>
          <p:grpSp>
            <p:nvGrpSpPr>
              <p:cNvPr id="10" name="Group 89"/>
              <p:cNvGrpSpPr>
                <a:grpSpLocks noChangeAspect="1"/>
              </p:cNvGrpSpPr>
              <p:nvPr/>
            </p:nvGrpSpPr>
            <p:grpSpPr bwMode="auto">
              <a:xfrm>
                <a:off x="720" y="1008"/>
                <a:ext cx="1152" cy="624"/>
                <a:chOff x="720" y="1008"/>
                <a:chExt cx="1152" cy="624"/>
              </a:xfrm>
            </p:grpSpPr>
            <p:sp>
              <p:nvSpPr>
                <p:cNvPr id="14" name="Arc 90"/>
                <p:cNvSpPr>
                  <a:spLocks noChangeAspect="1"/>
                </p:cNvSpPr>
                <p:nvPr/>
              </p:nvSpPr>
              <p:spPr bwMode="auto">
                <a:xfrm flipV="1">
                  <a:off x="720" y="1008"/>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15" name="Arc 91"/>
                <p:cNvSpPr>
                  <a:spLocks noChangeAspect="1"/>
                </p:cNvSpPr>
                <p:nvPr/>
              </p:nvSpPr>
              <p:spPr bwMode="auto">
                <a:xfrm rot="10800000" flipV="1">
                  <a:off x="1296" y="1296"/>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grpSp>
            <p:nvGrpSpPr>
              <p:cNvPr id="11" name="Group 92"/>
              <p:cNvGrpSpPr>
                <a:grpSpLocks noChangeAspect="1"/>
              </p:cNvGrpSpPr>
              <p:nvPr/>
            </p:nvGrpSpPr>
            <p:grpSpPr bwMode="auto">
              <a:xfrm>
                <a:off x="1872" y="1008"/>
                <a:ext cx="1152" cy="624"/>
                <a:chOff x="720" y="1008"/>
                <a:chExt cx="1152" cy="624"/>
              </a:xfrm>
            </p:grpSpPr>
            <p:sp>
              <p:nvSpPr>
                <p:cNvPr id="12" name="Arc 93"/>
                <p:cNvSpPr>
                  <a:spLocks noChangeAspect="1"/>
                </p:cNvSpPr>
                <p:nvPr/>
              </p:nvSpPr>
              <p:spPr bwMode="auto">
                <a:xfrm flipV="1">
                  <a:off x="720" y="1008"/>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13" name="Arc 94"/>
                <p:cNvSpPr>
                  <a:spLocks noChangeAspect="1"/>
                </p:cNvSpPr>
                <p:nvPr/>
              </p:nvSpPr>
              <p:spPr bwMode="auto">
                <a:xfrm rot="10800000" flipV="1">
                  <a:off x="1296" y="1296"/>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grpSp>
      </p:grpSp>
    </p:spTree>
    <p:extLst>
      <p:ext uri="{BB962C8B-B14F-4D97-AF65-F5344CB8AC3E}">
        <p14:creationId xmlns:p14="http://schemas.microsoft.com/office/powerpoint/2010/main" val="33884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Visible Light and</a:t>
            </a:r>
            <a:br>
              <a:rPr lang="en-US" dirty="0"/>
            </a:br>
            <a:r>
              <a:rPr lang="en-US" dirty="0"/>
              <a:t>Electromagnetic 	Waves:</a:t>
            </a:r>
          </a:p>
        </p:txBody>
      </p:sp>
      <p:sp>
        <p:nvSpPr>
          <p:cNvPr id="3" name="Content Placeholder 2"/>
          <p:cNvSpPr>
            <a:spLocks noGrp="1"/>
          </p:cNvSpPr>
          <p:nvPr>
            <p:ph idx="1"/>
          </p:nvPr>
        </p:nvSpPr>
        <p:spPr>
          <a:xfrm>
            <a:off x="421096" y="1881424"/>
            <a:ext cx="5524901" cy="4275221"/>
          </a:xfrm>
        </p:spPr>
        <p:txBody>
          <a:bodyPr>
            <a:normAutofit/>
          </a:bodyPr>
          <a:lstStyle/>
          <a:p>
            <a:r>
              <a:rPr lang="en-US" sz="2400" dirty="0"/>
              <a:t>Light and electromagnetic waves do not require a medium to travel.</a:t>
            </a:r>
          </a:p>
          <a:p>
            <a:endParaRPr lang="en-US" sz="2400" dirty="0"/>
          </a:p>
          <a:p>
            <a:r>
              <a:rPr lang="en-US" sz="2400" dirty="0"/>
              <a:t>Light and electromagnetic waves travel at 299,792,458 m/sec or approximately 3.00×10</a:t>
            </a:r>
            <a:r>
              <a:rPr lang="en-US" sz="2400" baseline="30000" dirty="0"/>
              <a:t>8</a:t>
            </a:r>
            <a:r>
              <a:rPr lang="en-US" sz="2400" dirty="0"/>
              <a:t> m/sec</a:t>
            </a:r>
          </a:p>
          <a:p>
            <a:endParaRPr lang="en-US" sz="2400" dirty="0"/>
          </a:p>
          <a:p>
            <a:r>
              <a:rPr lang="en-US" sz="2400" dirty="0"/>
              <a:t>speed of light = frequency times wavelength</a:t>
            </a:r>
          </a:p>
          <a:p>
            <a:endParaRPr lang="en-US" dirty="0"/>
          </a:p>
        </p:txBody>
      </p:sp>
      <p:sp>
        <p:nvSpPr>
          <p:cNvPr id="21" name="Slide Number Placeholder 20"/>
          <p:cNvSpPr>
            <a:spLocks noGrp="1"/>
          </p:cNvSpPr>
          <p:nvPr>
            <p:ph type="sldNum" sz="quarter" idx="12"/>
          </p:nvPr>
        </p:nvSpPr>
        <p:spPr/>
        <p:txBody>
          <a:bodyPr/>
          <a:lstStyle/>
          <a:p>
            <a:fld id="{D57F1E4F-1CFF-5643-939E-02111984F565}" type="slidenum">
              <a:rPr lang="en-US" smtClean="0"/>
              <a:t>7</a:t>
            </a:fld>
            <a:endParaRPr lang="en-US" dirty="0"/>
          </a:p>
        </p:txBody>
      </p:sp>
      <p:pic>
        <p:nvPicPr>
          <p:cNvPr id="4" name="Picture 3"/>
          <p:cNvPicPr>
            <a:picLocks noChangeAspect="1"/>
          </p:cNvPicPr>
          <p:nvPr/>
        </p:nvPicPr>
        <p:blipFill>
          <a:blip r:embed="rId3"/>
          <a:stretch>
            <a:fillRect/>
          </a:stretch>
        </p:blipFill>
        <p:spPr>
          <a:xfrm>
            <a:off x="6068644" y="1989541"/>
            <a:ext cx="5854576" cy="4153728"/>
          </a:xfrm>
          <a:prstGeom prst="rect">
            <a:avLst/>
          </a:prstGeom>
        </p:spPr>
      </p:pic>
      <p:pic>
        <p:nvPicPr>
          <p:cNvPr id="5" name="Picture 4"/>
          <p:cNvPicPr>
            <a:picLocks noChangeAspect="1"/>
          </p:cNvPicPr>
          <p:nvPr/>
        </p:nvPicPr>
        <p:blipFill>
          <a:blip r:embed="rId4"/>
          <a:stretch>
            <a:fillRect/>
          </a:stretch>
        </p:blipFill>
        <p:spPr>
          <a:xfrm>
            <a:off x="4225422" y="5976974"/>
            <a:ext cx="1609725" cy="609600"/>
          </a:xfrm>
          <a:prstGeom prst="rect">
            <a:avLst/>
          </a:prstGeom>
        </p:spPr>
      </p:pic>
      <p:grpSp>
        <p:nvGrpSpPr>
          <p:cNvPr id="6" name="Group 205"/>
          <p:cNvGrpSpPr>
            <a:grpSpLocks/>
          </p:cNvGrpSpPr>
          <p:nvPr/>
        </p:nvGrpSpPr>
        <p:grpSpPr bwMode="auto">
          <a:xfrm>
            <a:off x="7318901" y="223978"/>
            <a:ext cx="2670830" cy="719797"/>
            <a:chOff x="1410" y="1530"/>
            <a:chExt cx="2778" cy="591"/>
          </a:xfrm>
        </p:grpSpPr>
        <p:grpSp>
          <p:nvGrpSpPr>
            <p:cNvPr id="7" name="Group 81"/>
            <p:cNvGrpSpPr>
              <a:grpSpLocks noChangeAspect="1"/>
            </p:cNvGrpSpPr>
            <p:nvPr/>
          </p:nvGrpSpPr>
          <p:grpSpPr bwMode="auto">
            <a:xfrm>
              <a:off x="1410" y="1536"/>
              <a:ext cx="1390" cy="585"/>
              <a:chOff x="720" y="1008"/>
              <a:chExt cx="2304" cy="624"/>
            </a:xfrm>
          </p:grpSpPr>
          <p:grpSp>
            <p:nvGrpSpPr>
              <p:cNvPr id="15" name="Group 82"/>
              <p:cNvGrpSpPr>
                <a:grpSpLocks noChangeAspect="1"/>
              </p:cNvGrpSpPr>
              <p:nvPr/>
            </p:nvGrpSpPr>
            <p:grpSpPr bwMode="auto">
              <a:xfrm>
                <a:off x="720" y="1008"/>
                <a:ext cx="1152" cy="624"/>
                <a:chOff x="720" y="1008"/>
                <a:chExt cx="1152" cy="624"/>
              </a:xfrm>
            </p:grpSpPr>
            <p:sp>
              <p:nvSpPr>
                <p:cNvPr id="19" name="Arc 83"/>
                <p:cNvSpPr>
                  <a:spLocks noChangeAspect="1"/>
                </p:cNvSpPr>
                <p:nvPr/>
              </p:nvSpPr>
              <p:spPr bwMode="auto">
                <a:xfrm flipV="1">
                  <a:off x="720" y="1008"/>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20" name="Arc 84"/>
                <p:cNvSpPr>
                  <a:spLocks noChangeAspect="1"/>
                </p:cNvSpPr>
                <p:nvPr/>
              </p:nvSpPr>
              <p:spPr bwMode="auto">
                <a:xfrm rot="10800000" flipV="1">
                  <a:off x="1296" y="1296"/>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grpSp>
            <p:nvGrpSpPr>
              <p:cNvPr id="16" name="Group 85"/>
              <p:cNvGrpSpPr>
                <a:grpSpLocks noChangeAspect="1"/>
              </p:cNvGrpSpPr>
              <p:nvPr/>
            </p:nvGrpSpPr>
            <p:grpSpPr bwMode="auto">
              <a:xfrm>
                <a:off x="1872" y="1008"/>
                <a:ext cx="1152" cy="624"/>
                <a:chOff x="720" y="1008"/>
                <a:chExt cx="1152" cy="624"/>
              </a:xfrm>
            </p:grpSpPr>
            <p:sp>
              <p:nvSpPr>
                <p:cNvPr id="17" name="Arc 86"/>
                <p:cNvSpPr>
                  <a:spLocks noChangeAspect="1"/>
                </p:cNvSpPr>
                <p:nvPr/>
              </p:nvSpPr>
              <p:spPr bwMode="auto">
                <a:xfrm flipV="1">
                  <a:off x="720" y="1008"/>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18" name="Arc 87"/>
                <p:cNvSpPr>
                  <a:spLocks noChangeAspect="1"/>
                </p:cNvSpPr>
                <p:nvPr/>
              </p:nvSpPr>
              <p:spPr bwMode="auto">
                <a:xfrm rot="10800000" flipV="1">
                  <a:off x="1296" y="1296"/>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grpSp>
        <p:grpSp>
          <p:nvGrpSpPr>
            <p:cNvPr id="8" name="Group 88"/>
            <p:cNvGrpSpPr>
              <a:grpSpLocks noChangeAspect="1"/>
            </p:cNvGrpSpPr>
            <p:nvPr/>
          </p:nvGrpSpPr>
          <p:grpSpPr bwMode="auto">
            <a:xfrm>
              <a:off x="2798" y="1530"/>
              <a:ext cx="1390" cy="585"/>
              <a:chOff x="720" y="1008"/>
              <a:chExt cx="2304" cy="624"/>
            </a:xfrm>
          </p:grpSpPr>
          <p:grpSp>
            <p:nvGrpSpPr>
              <p:cNvPr id="9" name="Group 89"/>
              <p:cNvGrpSpPr>
                <a:grpSpLocks noChangeAspect="1"/>
              </p:cNvGrpSpPr>
              <p:nvPr/>
            </p:nvGrpSpPr>
            <p:grpSpPr bwMode="auto">
              <a:xfrm>
                <a:off x="720" y="1008"/>
                <a:ext cx="1152" cy="624"/>
                <a:chOff x="720" y="1008"/>
                <a:chExt cx="1152" cy="624"/>
              </a:xfrm>
            </p:grpSpPr>
            <p:sp>
              <p:nvSpPr>
                <p:cNvPr id="13" name="Arc 90"/>
                <p:cNvSpPr>
                  <a:spLocks noChangeAspect="1"/>
                </p:cNvSpPr>
                <p:nvPr/>
              </p:nvSpPr>
              <p:spPr bwMode="auto">
                <a:xfrm flipV="1">
                  <a:off x="720" y="1008"/>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14" name="Arc 91"/>
                <p:cNvSpPr>
                  <a:spLocks noChangeAspect="1"/>
                </p:cNvSpPr>
                <p:nvPr/>
              </p:nvSpPr>
              <p:spPr bwMode="auto">
                <a:xfrm rot="10800000" flipV="1">
                  <a:off x="1296" y="1296"/>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grpSp>
            <p:nvGrpSpPr>
              <p:cNvPr id="10" name="Group 92"/>
              <p:cNvGrpSpPr>
                <a:grpSpLocks noChangeAspect="1"/>
              </p:cNvGrpSpPr>
              <p:nvPr/>
            </p:nvGrpSpPr>
            <p:grpSpPr bwMode="auto">
              <a:xfrm>
                <a:off x="1872" y="1008"/>
                <a:ext cx="1152" cy="624"/>
                <a:chOff x="720" y="1008"/>
                <a:chExt cx="1152" cy="624"/>
              </a:xfrm>
            </p:grpSpPr>
            <p:sp>
              <p:nvSpPr>
                <p:cNvPr id="11" name="Arc 93"/>
                <p:cNvSpPr>
                  <a:spLocks noChangeAspect="1"/>
                </p:cNvSpPr>
                <p:nvPr/>
              </p:nvSpPr>
              <p:spPr bwMode="auto">
                <a:xfrm flipV="1">
                  <a:off x="720" y="1008"/>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12" name="Arc 94"/>
                <p:cNvSpPr>
                  <a:spLocks noChangeAspect="1"/>
                </p:cNvSpPr>
                <p:nvPr/>
              </p:nvSpPr>
              <p:spPr bwMode="auto">
                <a:xfrm rot="10800000" flipV="1">
                  <a:off x="1296" y="1296"/>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grpSp>
      </p:grpSp>
    </p:spTree>
    <p:extLst>
      <p:ext uri="{BB962C8B-B14F-4D97-AF65-F5344CB8AC3E}">
        <p14:creationId xmlns:p14="http://schemas.microsoft.com/office/powerpoint/2010/main" val="333317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nimated-light-bulb-gif-30.gif"/>
          <p:cNvPicPr>
            <a:picLocks noChangeAspect="1"/>
          </p:cNvPicPr>
          <p:nvPr/>
        </p:nvPicPr>
        <p:blipFill>
          <a:blip r:embed="rId3"/>
          <a:stretch>
            <a:fillRect/>
          </a:stretch>
        </p:blipFill>
        <p:spPr>
          <a:xfrm>
            <a:off x="4549523" y="3786189"/>
            <a:ext cx="1703201" cy="1703201"/>
          </a:xfrm>
          <a:prstGeom prst="rect">
            <a:avLst/>
          </a:prstGeom>
        </p:spPr>
      </p:pic>
      <p:sp>
        <p:nvSpPr>
          <p:cNvPr id="2" name="Title 1"/>
          <p:cNvSpPr>
            <a:spLocks noGrp="1"/>
          </p:cNvSpPr>
          <p:nvPr>
            <p:ph type="title"/>
          </p:nvPr>
        </p:nvSpPr>
        <p:spPr/>
        <p:txBody>
          <a:bodyPr/>
          <a:lstStyle/>
          <a:p>
            <a:r>
              <a:rPr lang="en-US" u="sng" dirty="0"/>
              <a:t>Visible Light:</a:t>
            </a:r>
            <a:endParaRPr lang="en-US" dirty="0"/>
          </a:p>
        </p:txBody>
      </p:sp>
      <p:pic>
        <p:nvPicPr>
          <p:cNvPr id="20" name="Content Placeholder 19"/>
          <p:cNvPicPr>
            <a:picLocks noGrp="1" noChangeAspect="1"/>
          </p:cNvPicPr>
          <p:nvPr>
            <p:ph idx="1"/>
          </p:nvPr>
        </p:nvPicPr>
        <p:blipFill>
          <a:blip r:embed="rId4"/>
          <a:stretch>
            <a:fillRect/>
          </a:stretch>
        </p:blipFill>
        <p:spPr>
          <a:xfrm>
            <a:off x="661877" y="2827196"/>
            <a:ext cx="4338610" cy="3123398"/>
          </a:xfrm>
          <a:prstGeom prst="rect">
            <a:avLst/>
          </a:prstGeom>
        </p:spPr>
      </p:pic>
      <p:sp>
        <p:nvSpPr>
          <p:cNvPr id="22" name="Slide Number Placeholder 21"/>
          <p:cNvSpPr>
            <a:spLocks noGrp="1"/>
          </p:cNvSpPr>
          <p:nvPr>
            <p:ph type="sldNum" sz="quarter" idx="12"/>
          </p:nvPr>
        </p:nvSpPr>
        <p:spPr/>
        <p:txBody>
          <a:bodyPr/>
          <a:lstStyle/>
          <a:p>
            <a:fld id="{D57F1E4F-1CFF-5643-939E-02111984F565}" type="slidenum">
              <a:rPr lang="en-US" smtClean="0"/>
              <a:t>8</a:t>
            </a:fld>
            <a:endParaRPr lang="en-US" dirty="0"/>
          </a:p>
        </p:txBody>
      </p:sp>
      <p:grpSp>
        <p:nvGrpSpPr>
          <p:cNvPr id="4" name="Group 205"/>
          <p:cNvGrpSpPr>
            <a:grpSpLocks/>
          </p:cNvGrpSpPr>
          <p:nvPr/>
        </p:nvGrpSpPr>
        <p:grpSpPr bwMode="auto">
          <a:xfrm>
            <a:off x="4193551" y="389078"/>
            <a:ext cx="2670830" cy="719797"/>
            <a:chOff x="1410" y="1530"/>
            <a:chExt cx="2778" cy="591"/>
          </a:xfrm>
        </p:grpSpPr>
        <p:grpSp>
          <p:nvGrpSpPr>
            <p:cNvPr id="5" name="Group 81"/>
            <p:cNvGrpSpPr>
              <a:grpSpLocks noChangeAspect="1"/>
            </p:cNvGrpSpPr>
            <p:nvPr/>
          </p:nvGrpSpPr>
          <p:grpSpPr bwMode="auto">
            <a:xfrm>
              <a:off x="1410" y="1536"/>
              <a:ext cx="1390" cy="585"/>
              <a:chOff x="720" y="1008"/>
              <a:chExt cx="2304" cy="624"/>
            </a:xfrm>
          </p:grpSpPr>
          <p:grpSp>
            <p:nvGrpSpPr>
              <p:cNvPr id="13" name="Group 82"/>
              <p:cNvGrpSpPr>
                <a:grpSpLocks noChangeAspect="1"/>
              </p:cNvGrpSpPr>
              <p:nvPr/>
            </p:nvGrpSpPr>
            <p:grpSpPr bwMode="auto">
              <a:xfrm>
                <a:off x="720" y="1008"/>
                <a:ext cx="1152" cy="624"/>
                <a:chOff x="720" y="1008"/>
                <a:chExt cx="1152" cy="624"/>
              </a:xfrm>
            </p:grpSpPr>
            <p:sp>
              <p:nvSpPr>
                <p:cNvPr id="17" name="Arc 83"/>
                <p:cNvSpPr>
                  <a:spLocks noChangeAspect="1"/>
                </p:cNvSpPr>
                <p:nvPr/>
              </p:nvSpPr>
              <p:spPr bwMode="auto">
                <a:xfrm flipV="1">
                  <a:off x="720" y="1008"/>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18" name="Arc 84"/>
                <p:cNvSpPr>
                  <a:spLocks noChangeAspect="1"/>
                </p:cNvSpPr>
                <p:nvPr/>
              </p:nvSpPr>
              <p:spPr bwMode="auto">
                <a:xfrm rot="10800000" flipV="1">
                  <a:off x="1296" y="1296"/>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grpSp>
            <p:nvGrpSpPr>
              <p:cNvPr id="14" name="Group 85"/>
              <p:cNvGrpSpPr>
                <a:grpSpLocks noChangeAspect="1"/>
              </p:cNvGrpSpPr>
              <p:nvPr/>
            </p:nvGrpSpPr>
            <p:grpSpPr bwMode="auto">
              <a:xfrm>
                <a:off x="1872" y="1008"/>
                <a:ext cx="1152" cy="624"/>
                <a:chOff x="720" y="1008"/>
                <a:chExt cx="1152" cy="624"/>
              </a:xfrm>
            </p:grpSpPr>
            <p:sp>
              <p:nvSpPr>
                <p:cNvPr id="15" name="Arc 86"/>
                <p:cNvSpPr>
                  <a:spLocks noChangeAspect="1"/>
                </p:cNvSpPr>
                <p:nvPr/>
              </p:nvSpPr>
              <p:spPr bwMode="auto">
                <a:xfrm flipV="1">
                  <a:off x="720" y="1008"/>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16" name="Arc 87"/>
                <p:cNvSpPr>
                  <a:spLocks noChangeAspect="1"/>
                </p:cNvSpPr>
                <p:nvPr/>
              </p:nvSpPr>
              <p:spPr bwMode="auto">
                <a:xfrm rot="10800000" flipV="1">
                  <a:off x="1296" y="1296"/>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grpSp>
        <p:grpSp>
          <p:nvGrpSpPr>
            <p:cNvPr id="6" name="Group 88"/>
            <p:cNvGrpSpPr>
              <a:grpSpLocks noChangeAspect="1"/>
            </p:cNvGrpSpPr>
            <p:nvPr/>
          </p:nvGrpSpPr>
          <p:grpSpPr bwMode="auto">
            <a:xfrm>
              <a:off x="2798" y="1530"/>
              <a:ext cx="1390" cy="585"/>
              <a:chOff x="720" y="1008"/>
              <a:chExt cx="2304" cy="624"/>
            </a:xfrm>
          </p:grpSpPr>
          <p:grpSp>
            <p:nvGrpSpPr>
              <p:cNvPr id="7" name="Group 89"/>
              <p:cNvGrpSpPr>
                <a:grpSpLocks noChangeAspect="1"/>
              </p:cNvGrpSpPr>
              <p:nvPr/>
            </p:nvGrpSpPr>
            <p:grpSpPr bwMode="auto">
              <a:xfrm>
                <a:off x="720" y="1008"/>
                <a:ext cx="1152" cy="624"/>
                <a:chOff x="720" y="1008"/>
                <a:chExt cx="1152" cy="624"/>
              </a:xfrm>
            </p:grpSpPr>
            <p:sp>
              <p:nvSpPr>
                <p:cNvPr id="11" name="Arc 90"/>
                <p:cNvSpPr>
                  <a:spLocks noChangeAspect="1"/>
                </p:cNvSpPr>
                <p:nvPr/>
              </p:nvSpPr>
              <p:spPr bwMode="auto">
                <a:xfrm flipV="1">
                  <a:off x="720" y="1008"/>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12" name="Arc 91"/>
                <p:cNvSpPr>
                  <a:spLocks noChangeAspect="1"/>
                </p:cNvSpPr>
                <p:nvPr/>
              </p:nvSpPr>
              <p:spPr bwMode="auto">
                <a:xfrm rot="10800000" flipV="1">
                  <a:off x="1296" y="1296"/>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grpSp>
            <p:nvGrpSpPr>
              <p:cNvPr id="8" name="Group 92"/>
              <p:cNvGrpSpPr>
                <a:grpSpLocks noChangeAspect="1"/>
              </p:cNvGrpSpPr>
              <p:nvPr/>
            </p:nvGrpSpPr>
            <p:grpSpPr bwMode="auto">
              <a:xfrm>
                <a:off x="1872" y="1008"/>
                <a:ext cx="1152" cy="624"/>
                <a:chOff x="720" y="1008"/>
                <a:chExt cx="1152" cy="624"/>
              </a:xfrm>
            </p:grpSpPr>
            <p:sp>
              <p:nvSpPr>
                <p:cNvPr id="9" name="Arc 93"/>
                <p:cNvSpPr>
                  <a:spLocks noChangeAspect="1"/>
                </p:cNvSpPr>
                <p:nvPr/>
              </p:nvSpPr>
              <p:spPr bwMode="auto">
                <a:xfrm flipV="1">
                  <a:off x="720" y="1008"/>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10" name="Arc 94"/>
                <p:cNvSpPr>
                  <a:spLocks noChangeAspect="1"/>
                </p:cNvSpPr>
                <p:nvPr/>
              </p:nvSpPr>
              <p:spPr bwMode="auto">
                <a:xfrm rot="10800000" flipV="1">
                  <a:off x="1296" y="1296"/>
                  <a:ext cx="576" cy="336"/>
                </a:xfrm>
                <a:custGeom>
                  <a:avLst/>
                  <a:gdLst>
                    <a:gd name="G0" fmla="+- 21600 0 0"/>
                    <a:gd name="G1" fmla="+- 0 0 0"/>
                    <a:gd name="G2" fmla="+- 21600 0 0"/>
                    <a:gd name="T0" fmla="*/ 43176 w 43176"/>
                    <a:gd name="T1" fmla="*/ 1002 h 21600"/>
                    <a:gd name="T2" fmla="*/ 0 w 43176"/>
                    <a:gd name="T3" fmla="*/ 0 h 21600"/>
                    <a:gd name="T4" fmla="*/ 21600 w 43176"/>
                    <a:gd name="T5" fmla="*/ 0 h 21600"/>
                  </a:gdLst>
                  <a:ahLst/>
                  <a:cxnLst>
                    <a:cxn ang="0">
                      <a:pos x="T0" y="T1"/>
                    </a:cxn>
                    <a:cxn ang="0">
                      <a:pos x="T2" y="T3"/>
                    </a:cxn>
                    <a:cxn ang="0">
                      <a:pos x="T4" y="T5"/>
                    </a:cxn>
                  </a:cxnLst>
                  <a:rect l="0" t="0" r="r" b="b"/>
                  <a:pathLst>
                    <a:path w="43176" h="21600" fill="none" extrusionOk="0">
                      <a:moveTo>
                        <a:pt x="43176" y="1002"/>
                      </a:moveTo>
                      <a:cubicBezTo>
                        <a:pt x="42641" y="12529"/>
                        <a:pt x="33139" y="21600"/>
                        <a:pt x="21600" y="21600"/>
                      </a:cubicBezTo>
                      <a:cubicBezTo>
                        <a:pt x="9670" y="21600"/>
                        <a:pt x="0" y="11929"/>
                        <a:pt x="0" y="0"/>
                      </a:cubicBezTo>
                    </a:path>
                    <a:path w="43176" h="21600" stroke="0" extrusionOk="0">
                      <a:moveTo>
                        <a:pt x="43176" y="1002"/>
                      </a:moveTo>
                      <a:cubicBezTo>
                        <a:pt x="42641" y="12529"/>
                        <a:pt x="33139" y="21600"/>
                        <a:pt x="21600" y="21600"/>
                      </a:cubicBezTo>
                      <a:cubicBezTo>
                        <a:pt x="9670" y="21600"/>
                        <a:pt x="0" y="11929"/>
                        <a:pt x="0" y="0"/>
                      </a:cubicBezTo>
                      <a:lnTo>
                        <a:pt x="21600" y="0"/>
                      </a:lnTo>
                      <a:close/>
                    </a:path>
                  </a:pathLst>
                </a:custGeom>
                <a:noFill/>
                <a:ln w="349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grpSp>
      </p:grpSp>
      <p:pic>
        <p:nvPicPr>
          <p:cNvPr id="19" name="Content Placeholder 3"/>
          <p:cNvPicPr>
            <a:picLocks noChangeAspect="1"/>
          </p:cNvPicPr>
          <p:nvPr/>
        </p:nvPicPr>
        <p:blipFill>
          <a:blip r:embed="rId5"/>
          <a:stretch>
            <a:fillRect/>
          </a:stretch>
        </p:blipFill>
        <p:spPr>
          <a:xfrm>
            <a:off x="7110938" y="302266"/>
            <a:ext cx="2590095" cy="1281152"/>
          </a:xfrm>
          <a:prstGeom prst="rect">
            <a:avLst/>
          </a:prstGeom>
        </p:spPr>
      </p:pic>
      <p:sp>
        <p:nvSpPr>
          <p:cNvPr id="23" name="TextBox 22"/>
          <p:cNvSpPr txBox="1"/>
          <p:nvPr/>
        </p:nvSpPr>
        <p:spPr>
          <a:xfrm>
            <a:off x="951411" y="1363026"/>
            <a:ext cx="3724977" cy="2031325"/>
          </a:xfrm>
          <a:prstGeom prst="rect">
            <a:avLst/>
          </a:prstGeom>
          <a:noFill/>
        </p:spPr>
        <p:txBody>
          <a:bodyPr wrap="square" rtlCol="0">
            <a:spAutoFit/>
          </a:bodyPr>
          <a:lstStyle/>
          <a:p>
            <a:r>
              <a:rPr lang="en-US" sz="2400" dirty="0"/>
              <a:t>Visible Light has wavelengths between 400 to 700 nanometers.</a:t>
            </a:r>
          </a:p>
          <a:p>
            <a:endParaRPr lang="en-US" dirty="0"/>
          </a:p>
          <a:p>
            <a:endParaRPr lang="en-US" dirty="0"/>
          </a:p>
          <a:p>
            <a:endParaRPr lang="en-US" dirty="0"/>
          </a:p>
        </p:txBody>
      </p:sp>
      <p:pic>
        <p:nvPicPr>
          <p:cNvPr id="24" name="Picture 23"/>
          <p:cNvPicPr>
            <a:picLocks noChangeAspect="1"/>
          </p:cNvPicPr>
          <p:nvPr/>
        </p:nvPicPr>
        <p:blipFill>
          <a:blip r:embed="rId6"/>
          <a:stretch>
            <a:fillRect/>
          </a:stretch>
        </p:blipFill>
        <p:spPr>
          <a:xfrm>
            <a:off x="5801760" y="2240189"/>
            <a:ext cx="5199096" cy="4039246"/>
          </a:xfrm>
          <a:prstGeom prst="rect">
            <a:avLst/>
          </a:prstGeom>
        </p:spPr>
      </p:pic>
      <p:pic>
        <p:nvPicPr>
          <p:cNvPr id="26" name="Picture 25"/>
          <p:cNvPicPr>
            <a:picLocks noChangeAspect="1"/>
          </p:cNvPicPr>
          <p:nvPr/>
        </p:nvPicPr>
        <p:blipFill>
          <a:blip r:embed="rId7"/>
          <a:stretch>
            <a:fillRect/>
          </a:stretch>
        </p:blipFill>
        <p:spPr>
          <a:xfrm>
            <a:off x="10187206" y="1853247"/>
            <a:ext cx="1098361" cy="724533"/>
          </a:xfrm>
          <a:prstGeom prst="rect">
            <a:avLst/>
          </a:prstGeom>
        </p:spPr>
      </p:pic>
    </p:spTree>
    <p:extLst>
      <p:ext uri="{BB962C8B-B14F-4D97-AF65-F5344CB8AC3E}">
        <p14:creationId xmlns:p14="http://schemas.microsoft.com/office/powerpoint/2010/main" val="187432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le:Laser pointers.jpg - Wikimedia Commons"/>
          <p:cNvPicPr>
            <a:picLocks noChangeAspect="1"/>
          </p:cNvPicPr>
          <p:nvPr/>
        </p:nvPicPr>
        <p:blipFill rotWithShape="1">
          <a:blip r:embed="rId3"/>
          <a:srcRect l="12383" r="20968"/>
          <a:stretch/>
        </p:blipFill>
        <p:spPr>
          <a:xfrm>
            <a:off x="6100398" y="10"/>
            <a:ext cx="6094412" cy="6857990"/>
          </a:xfrm>
          <a:prstGeom prst="rect">
            <a:avLst/>
          </a:prstGeom>
        </p:spPr>
      </p:pic>
      <p:sp>
        <p:nvSpPr>
          <p:cNvPr id="2" name="Title 1"/>
          <p:cNvSpPr>
            <a:spLocks noGrp="1"/>
          </p:cNvSpPr>
          <p:nvPr>
            <p:ph type="title"/>
          </p:nvPr>
        </p:nvSpPr>
        <p:spPr>
          <a:xfrm>
            <a:off x="650668" y="629266"/>
            <a:ext cx="4802031" cy="1641986"/>
          </a:xfrm>
        </p:spPr>
        <p:txBody>
          <a:bodyPr>
            <a:normAutofit/>
          </a:bodyPr>
          <a:lstStyle/>
          <a:p>
            <a:r>
              <a:rPr lang="en-US" dirty="0"/>
              <a:t>How does a Laser Work?</a:t>
            </a:r>
          </a:p>
        </p:txBody>
      </p:sp>
      <p:sp>
        <p:nvSpPr>
          <p:cNvPr id="3" name="Content Placeholder 2"/>
          <p:cNvSpPr>
            <a:spLocks noGrp="1"/>
          </p:cNvSpPr>
          <p:nvPr>
            <p:ph idx="1"/>
          </p:nvPr>
        </p:nvSpPr>
        <p:spPr>
          <a:xfrm>
            <a:off x="650668" y="2011018"/>
            <a:ext cx="4802031" cy="4290391"/>
          </a:xfrm>
        </p:spPr>
        <p:txBody>
          <a:bodyPr>
            <a:normAutofit lnSpcReduction="10000"/>
          </a:bodyPr>
          <a:lstStyle/>
          <a:p>
            <a:pPr marL="0" indent="0">
              <a:buNone/>
            </a:pPr>
            <a:r>
              <a:rPr lang="en-US" sz="2800" dirty="0"/>
              <a:t>Write the question below in your journal and answer or use a provided student worksheet.</a:t>
            </a:r>
          </a:p>
          <a:p>
            <a:pPr marL="0" indent="0">
              <a:buNone/>
            </a:pPr>
            <a:endParaRPr lang="en-US" sz="2800" dirty="0"/>
          </a:p>
          <a:p>
            <a:pPr marL="0" indent="0">
              <a:buNone/>
            </a:pPr>
            <a:r>
              <a:rPr lang="en-US" sz="2800" dirty="0"/>
              <a:t>How does a laser work? </a:t>
            </a:r>
          </a:p>
          <a:p>
            <a:pPr marL="0" indent="0">
              <a:buNone/>
            </a:pPr>
            <a:endParaRPr lang="en-US" sz="2800" dirty="0"/>
          </a:p>
          <a:p>
            <a:pPr marL="0" indent="0">
              <a:buNone/>
            </a:pPr>
            <a:r>
              <a:rPr lang="en-US" sz="2800" dirty="0"/>
              <a:t>Write your answer based on what you know.</a:t>
            </a:r>
          </a:p>
          <a:p>
            <a:pPr marL="0" indent="0">
              <a:buNone/>
            </a:pPr>
            <a:endParaRPr lang="en-US" sz="2400" dirty="0"/>
          </a:p>
        </p:txBody>
      </p:sp>
      <p:sp>
        <p:nvSpPr>
          <p:cNvPr id="4" name="Slide Number Placeholder 3"/>
          <p:cNvSpPr>
            <a:spLocks noGrp="1"/>
          </p:cNvSpPr>
          <p:nvPr>
            <p:ph type="sldNum" sz="quarter" idx="12"/>
          </p:nvPr>
        </p:nvSpPr>
        <p:spPr/>
        <p:txBody>
          <a:bodyPr>
            <a:normAutofit/>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306095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1394</TotalTime>
  <Words>1111</Words>
  <Application>Microsoft Office PowerPoint</Application>
  <PresentationFormat>Widescreen</PresentationFormat>
  <Paragraphs>179</Paragraphs>
  <Slides>19</Slides>
  <Notes>19</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Ion</vt:lpstr>
      <vt:lpstr>Of Light and Lasers</vt:lpstr>
      <vt:lpstr>Essential Guiding Questions: </vt:lpstr>
      <vt:lpstr>Is Light a Particle or a Wave?</vt:lpstr>
      <vt:lpstr>Veritasium: The Original Double Slit Experiment</vt:lpstr>
      <vt:lpstr>Is Light a Particle or a Wave?</vt:lpstr>
      <vt:lpstr>Visible Light and Electromagnetic  Waves: </vt:lpstr>
      <vt:lpstr>Visible Light and Electromagnetic  Waves:</vt:lpstr>
      <vt:lpstr>Visible Light:</vt:lpstr>
      <vt:lpstr>How does a Laser Work?</vt:lpstr>
      <vt:lpstr>How a Laser Works?</vt:lpstr>
      <vt:lpstr>How does a Laser Work?</vt:lpstr>
      <vt:lpstr>Light of a Laser: </vt:lpstr>
      <vt:lpstr>Light of a Ruby Laser:</vt:lpstr>
      <vt:lpstr>What are some Industry Applications for Lasers?</vt:lpstr>
      <vt:lpstr>How Lasers Work and Use in Industry  </vt:lpstr>
      <vt:lpstr>What are some uses of Lasers in Industry?</vt:lpstr>
      <vt:lpstr>Essential Guiding Questions: </vt:lpstr>
      <vt:lpstr>Cited Resources</vt:lpstr>
      <vt:lpstr>Nanoscale Measuring of Diffraction Patterns with a Laser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Light of Lasers</dc:title>
  <dc:creator>Kelly Jolley</dc:creator>
  <cp:lastModifiedBy>Kelly Jolley</cp:lastModifiedBy>
  <cp:revision>106</cp:revision>
  <dcterms:created xsi:type="dcterms:W3CDTF">2016-05-31T01:53:51Z</dcterms:created>
  <dcterms:modified xsi:type="dcterms:W3CDTF">2016-06-26T21:38:39Z</dcterms:modified>
</cp:coreProperties>
</file>